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heme/theme3.xml" ContentType="application/vnd.openxmlformats-officedocument.theme+xml"/>
  <Override PartName="/ppt/tags/tag20.xml" ContentType="application/vnd.openxmlformats-officedocument.presentationml.tags+xml"/>
  <Override PartName="/ppt/notesSlides/notesSlide1.xml" ContentType="application/vnd.openxmlformats-officedocument.presentationml.notesSlide+xml"/>
  <Override PartName="/ppt/tags/tag21.xml" ContentType="application/vnd.openxmlformats-officedocument.presentationml.tags+xml"/>
  <Override PartName="/ppt/notesSlides/notesSlide2.xml" ContentType="application/vnd.openxmlformats-officedocument.presentationml.notesSlide+xml"/>
  <Override PartName="/ppt/tags/tag22.xml" ContentType="application/vnd.openxmlformats-officedocument.presentationml.tags+xml"/>
  <Override PartName="/ppt/notesSlides/notesSlide3.xml" ContentType="application/vnd.openxmlformats-officedocument.presentationml.notesSlide+xml"/>
  <Override PartName="/ppt/tags/tag23.xml" ContentType="application/vnd.openxmlformats-officedocument.presentationml.tags+xml"/>
  <Override PartName="/ppt/notesSlides/notesSlide4.xml" ContentType="application/vnd.openxmlformats-officedocument.presentationml.notesSlide+xml"/>
  <Override PartName="/ppt/tags/tag24.xml" ContentType="application/vnd.openxmlformats-officedocument.presentationml.tags+xml"/>
  <Override PartName="/ppt/notesSlides/notesSlide5.xml" ContentType="application/vnd.openxmlformats-officedocument.presentationml.notesSlide+xml"/>
  <Override PartName="/ppt/tags/tag25.xml" ContentType="application/vnd.openxmlformats-officedocument.presentationml.tags+xml"/>
  <Override PartName="/ppt/notesSlides/notesSlide6.xml" ContentType="application/vnd.openxmlformats-officedocument.presentationml.notesSlide+xml"/>
  <Override PartName="/ppt/tags/tag26.xml" ContentType="application/vnd.openxmlformats-officedocument.presentationml.tags+xml"/>
  <Override PartName="/ppt/notesSlides/notesSlide7.xml" ContentType="application/vnd.openxmlformats-officedocument.presentationml.notesSlide+xml"/>
  <Override PartName="/ppt/tags/tag27.xml" ContentType="application/vnd.openxmlformats-officedocument.presentationml.tags+xml"/>
  <Override PartName="/ppt/notesSlides/notesSlide8.xml" ContentType="application/vnd.openxmlformats-officedocument.presentationml.notesSlide+xml"/>
  <Override PartName="/ppt/tags/tag28.xml" ContentType="application/vnd.openxmlformats-officedocument.presentationml.tags+xml"/>
  <Override PartName="/ppt/notesSlides/notesSlide9.xml" ContentType="application/vnd.openxmlformats-officedocument.presentationml.notesSlide+xml"/>
  <Override PartName="/ppt/tags/tag29.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notesSlides/notesSlide10.xml" ContentType="application/vnd.openxmlformats-officedocument.presentationml.notesSlide+xml"/>
  <Override PartName="/ppt/tags/tag33.xml" ContentType="application/vnd.openxmlformats-officedocument.presentationml.tags+xml"/>
  <Override PartName="/ppt/tags/tag34.xml" ContentType="application/vnd.openxmlformats-officedocument.presentationml.tags+xml"/>
  <Override PartName="/ppt/notesSlides/notesSlide11.xml" ContentType="application/vnd.openxmlformats-officedocument.presentationml.notesSlide+xml"/>
  <Override PartName="/ppt/tags/tag35.xml" ContentType="application/vnd.openxmlformats-officedocument.presentationml.tags+xml"/>
  <Override PartName="/ppt/tags/tag36.xml" ContentType="application/vnd.openxmlformats-officedocument.presentationml.tags+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ags/tag37.xml" ContentType="application/vnd.openxmlformats-officedocument.presentationml.tags+xml"/>
  <Override PartName="/ppt/notesSlides/notesSlide13.xml" ContentType="application/vnd.openxmlformats-officedocument.presentationml.notesSlide+xml"/>
  <Override PartName="/ppt/tags/tag38.xml" ContentType="application/vnd.openxmlformats-officedocument.presentationml.tags+xml"/>
  <Override PartName="/ppt/notesSlides/notesSlide14.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tags/tag39.xml" ContentType="application/vnd.openxmlformats-officedocument.presentationml.tags+xml"/>
  <Override PartName="/ppt/notesSlides/notesSlide15.xml" ContentType="application/vnd.openxmlformats-officedocument.presentationml.notesSlide+xml"/>
  <Override PartName="/ppt/tags/tag40.xml" ContentType="application/vnd.openxmlformats-officedocument.presentationml.tags+xml"/>
  <Override PartName="/ppt/notesSlides/notesSlide16.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tags/tag41.xml" ContentType="application/vnd.openxmlformats-officedocument.presentationml.tags+xml"/>
  <Override PartName="/ppt/notesSlides/notesSlide17.xml" ContentType="application/vnd.openxmlformats-officedocument.presentationml.notesSlide+xml"/>
  <Override PartName="/ppt/tags/tag42.xml" ContentType="application/vnd.openxmlformats-officedocument.presentationml.tags+xml"/>
  <Override PartName="/ppt/tags/tag43.xml" ContentType="application/vnd.openxmlformats-officedocument.presentationml.tags+xml"/>
  <Override PartName="/ppt/notesSlides/notesSlide1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44.xml" ContentType="application/vnd.openxmlformats-officedocument.presentationml.tags+xml"/>
  <Override PartName="/ppt/tags/tag45.xml" ContentType="application/vnd.openxmlformats-officedocument.presentationml.tags+xml"/>
  <Override PartName="/ppt/notesSlides/notesSlide1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tags/tag46.xml" ContentType="application/vnd.openxmlformats-officedocument.presentationml.tags+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tags/tag47.xml" ContentType="application/vnd.openxmlformats-officedocument.presentationml.tags+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ags/tag48.xml" ContentType="application/vnd.openxmlformats-officedocument.presentationml.tags+xml"/>
  <Override PartName="/ppt/notesSlides/notesSlide20.xml" ContentType="application/vnd.openxmlformats-officedocument.presentationml.notesSlide+xml"/>
  <Override PartName="/ppt/tags/tag49.xml" ContentType="application/vnd.openxmlformats-officedocument.presentationml.tags+xml"/>
  <Override PartName="/ppt/notesSlides/notesSlide21.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tags/tag50.xml" ContentType="application/vnd.openxmlformats-officedocument.presentationml.tags+xml"/>
  <Override PartName="/ppt/notesSlides/notesSlide22.xml" ContentType="application/vnd.openxmlformats-officedocument.presentationml.notesSlide+xml"/>
  <Override PartName="/ppt/tags/tag51.xml" ContentType="application/vnd.openxmlformats-officedocument.presentationml.tags+xml"/>
  <Override PartName="/ppt/tags/tag52.xml" ContentType="application/vnd.openxmlformats-officedocument.presentationml.tags+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59" r:id="rId5"/>
  </p:sldMasterIdLst>
  <p:notesMasterIdLst>
    <p:notesMasterId r:id="rId39"/>
  </p:notesMasterIdLst>
  <p:sldIdLst>
    <p:sldId id="256" r:id="rId6"/>
    <p:sldId id="287" r:id="rId7"/>
    <p:sldId id="258" r:id="rId8"/>
    <p:sldId id="257" r:id="rId9"/>
    <p:sldId id="259" r:id="rId10"/>
    <p:sldId id="260" r:id="rId11"/>
    <p:sldId id="261" r:id="rId12"/>
    <p:sldId id="262" r:id="rId13"/>
    <p:sldId id="294" r:id="rId14"/>
    <p:sldId id="263" r:id="rId15"/>
    <p:sldId id="283" r:id="rId16"/>
    <p:sldId id="291" r:id="rId17"/>
    <p:sldId id="264" r:id="rId18"/>
    <p:sldId id="295" r:id="rId19"/>
    <p:sldId id="265" r:id="rId20"/>
    <p:sldId id="292" r:id="rId21"/>
    <p:sldId id="267" r:id="rId22"/>
    <p:sldId id="275" r:id="rId23"/>
    <p:sldId id="276" r:id="rId24"/>
    <p:sldId id="277" r:id="rId25"/>
    <p:sldId id="279" r:id="rId26"/>
    <p:sldId id="278" r:id="rId27"/>
    <p:sldId id="296" r:id="rId28"/>
    <p:sldId id="284" r:id="rId29"/>
    <p:sldId id="293" r:id="rId30"/>
    <p:sldId id="280" r:id="rId31"/>
    <p:sldId id="288" r:id="rId32"/>
    <p:sldId id="289" r:id="rId33"/>
    <p:sldId id="281" r:id="rId34"/>
    <p:sldId id="282" r:id="rId35"/>
    <p:sldId id="273" r:id="rId36"/>
    <p:sldId id="274" r:id="rId37"/>
    <p:sldId id="285" r:id="rId38"/>
  </p:sldIdLst>
  <p:sldSz cx="9144000" cy="6858000" type="screen4x3"/>
  <p:notesSz cx="6858000" cy="9144000"/>
  <p:custDataLst>
    <p:tags r:id="rId40"/>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cia Ricketts" initials="AR" lastIdx="34" clrIdx="0">
    <p:extLst>
      <p:ext uri="{19B8F6BF-5375-455C-9EA6-DF929625EA0E}">
        <p15:presenceInfo xmlns:p15="http://schemas.microsoft.com/office/powerpoint/2012/main" userId="S-1-5-21-2125414852-1365326508-339680022-351640" providerId="AD"/>
      </p:ext>
    </p:extLst>
  </p:cmAuthor>
  <p:cmAuthor id="2" name="Manoj Lalu" initials="ML" lastIdx="20" clrIdx="1">
    <p:extLst>
      <p:ext uri="{19B8F6BF-5375-455C-9EA6-DF929625EA0E}">
        <p15:presenceInfo xmlns:p15="http://schemas.microsoft.com/office/powerpoint/2012/main" userId="a0d7b995c6273552" providerId="Windows Live"/>
      </p:ext>
    </p:extLst>
  </p:cmAuthor>
  <p:cmAuthor id="3" name="Kelly Cobey" initials="KC" lastIdx="12" clrIdx="2">
    <p:extLst>
      <p:ext uri="{19B8F6BF-5375-455C-9EA6-DF929625EA0E}">
        <p15:presenceInfo xmlns:p15="http://schemas.microsoft.com/office/powerpoint/2012/main" userId="S::kcobey@ohri.ca::056302cd-b180-4614-a4f5-248151e2b2f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908" autoAdjust="0"/>
    <p:restoredTop sz="79974" autoAdjust="0"/>
  </p:normalViewPr>
  <p:slideViewPr>
    <p:cSldViewPr>
      <p:cViewPr varScale="1">
        <p:scale>
          <a:sx n="69" d="100"/>
          <a:sy n="69" d="100"/>
        </p:scale>
        <p:origin x="380" y="4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notesMaster" Target="notesMasters/notesMaster1.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presProps" Target="presProps.xml"/><Relationship Id="rId7" Type="http://schemas.openxmlformats.org/officeDocument/2006/relationships/slide" Target="slides/slide2.xml"/><Relationship Id="rId2" Type="http://schemas.openxmlformats.org/officeDocument/2006/relationships/customXml" Target="../customXml/item2.xml"/><Relationship Id="rId16" Type="http://schemas.openxmlformats.org/officeDocument/2006/relationships/slide" Target="slides/slide11.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tags" Target="tags/tag1.xml"/><Relationship Id="rId45" Type="http://schemas.openxmlformats.org/officeDocument/2006/relationships/tableStyles" Target="tableStyle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viewProps" Target="viewProps.xml"/><Relationship Id="rId8" Type="http://schemas.openxmlformats.org/officeDocument/2006/relationships/slide" Target="slides/slide3.xml"/><Relationship Id="rId3" Type="http://schemas.openxmlformats.org/officeDocument/2006/relationships/customXml" Target="../customXml/item3.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20" Type="http://schemas.openxmlformats.org/officeDocument/2006/relationships/slide" Target="slides/slide15.xml"/><Relationship Id="rId41"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aricketts\OneDrive%20-%20The%20Ottawa%20Hospital\Journal%20authenticator%20project\Digital%20health%20survey\Tables-kdc-AR.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aricketts\OneDrive%20-%20The%20Ottawa%20Hospital\Journal%20authenticator%20project\Digital%20health%20survey\Tables-kdc-AR.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aricketts\OneDrive%20-%20The%20Ottawa%20Hospital\Journal%20authenticator%20project\Digital%20health%20survey\Tables-kdc-AR.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col"/>
        <c:grouping val="stacked"/>
        <c:varyColors val="0"/>
        <c:ser>
          <c:idx val="0"/>
          <c:order val="0"/>
          <c:spPr>
            <a:solidFill>
              <a:schemeClr val="accent1"/>
            </a:solidFill>
            <a:ln>
              <a:noFill/>
            </a:ln>
            <a:effectLst/>
          </c:spPr>
          <c:invertIfNegative val="0"/>
          <c:cat>
            <c:strRef>
              <c:f>'Q15'!$A$1:$A$11</c:f>
              <c:strCache>
                <c:ptCount val="5"/>
                <c:pt idx="0">
                  <c:v>Academic articles</c:v>
                </c:pt>
                <c:pt idx="1">
                  <c:v>Books </c:v>
                </c:pt>
                <c:pt idx="2">
                  <c:v>Friends or family</c:v>
                </c:pt>
                <c:pt idx="3">
                  <c:v>Health professionals</c:v>
                </c:pt>
                <c:pt idx="4">
                  <c:v>Internet</c:v>
                </c:pt>
              </c:strCache>
            </c:strRef>
          </c:cat>
          <c:val>
            <c:numRef>
              <c:f>'Q15'!$B$1:$B$11</c:f>
              <c:numCache>
                <c:formatCode>General</c:formatCode>
                <c:ptCount val="5"/>
                <c:pt idx="0">
                  <c:v>108</c:v>
                </c:pt>
                <c:pt idx="1">
                  <c:v>44</c:v>
                </c:pt>
                <c:pt idx="2">
                  <c:v>57</c:v>
                </c:pt>
                <c:pt idx="3">
                  <c:v>155</c:v>
                </c:pt>
                <c:pt idx="4">
                  <c:v>146</c:v>
                </c:pt>
              </c:numCache>
            </c:numRef>
          </c:val>
          <c:extLst>
            <c:ext xmlns:c16="http://schemas.microsoft.com/office/drawing/2014/chart" uri="{C3380CC4-5D6E-409C-BE32-E72D297353CC}">
              <c16:uniqueId val="{00000000-8294-4945-B3C0-957F67D8E852}"/>
            </c:ext>
          </c:extLst>
        </c:ser>
        <c:dLbls>
          <c:showLegendKey val="0"/>
          <c:showVal val="0"/>
          <c:showCatName val="0"/>
          <c:showSerName val="0"/>
          <c:showPercent val="0"/>
          <c:showBubbleSize val="0"/>
        </c:dLbls>
        <c:gapWidth val="150"/>
        <c:overlap val="100"/>
        <c:axId val="1806956847"/>
        <c:axId val="1806962255"/>
      </c:barChart>
      <c:catAx>
        <c:axId val="1806956847"/>
        <c:scaling>
          <c:orientation val="minMax"/>
        </c:scaling>
        <c:delete val="0"/>
        <c:axPos val="b"/>
        <c:title>
          <c:tx>
            <c:rich>
              <a:bodyPr rot="0" spcFirstLastPara="1" vertOverflow="ellipsis" vert="horz" wrap="square" anchor="ctr" anchorCtr="1"/>
              <a:lstStyle/>
              <a:p>
                <a:pPr>
                  <a:defRPr sz="1197" b="0" i="0" u="none" strike="noStrike" kern="1200" cap="all" baseline="0">
                    <a:solidFill>
                      <a:schemeClr val="accent1"/>
                    </a:solidFill>
                    <a:latin typeface="+mn-lt"/>
                    <a:ea typeface="+mn-ea"/>
                    <a:cs typeface="+mn-cs"/>
                  </a:defRPr>
                </a:pPr>
                <a:r>
                  <a:rPr lang="en-CA">
                    <a:solidFill>
                      <a:schemeClr val="accent1"/>
                    </a:solidFill>
                  </a:rPr>
                  <a:t>Resources</a:t>
                </a:r>
              </a:p>
            </c:rich>
          </c:tx>
          <c:layout>
            <c:manualLayout>
              <c:xMode val="edge"/>
              <c:yMode val="edge"/>
              <c:x val="0.48389388960593155"/>
              <c:y val="0.91414075817842344"/>
            </c:manualLayout>
          </c:layout>
          <c:overlay val="0"/>
          <c:spPr>
            <a:noFill/>
            <a:ln>
              <a:noFill/>
            </a:ln>
            <a:effectLst/>
          </c:spPr>
          <c:txPr>
            <a:bodyPr rot="0" spcFirstLastPara="1" vertOverflow="ellipsis" vert="horz" wrap="square" anchor="ctr" anchorCtr="1"/>
            <a:lstStyle/>
            <a:p>
              <a:pPr>
                <a:defRPr sz="1197" b="0" i="0" u="none" strike="noStrike" kern="1200" cap="all" baseline="0">
                  <a:solidFill>
                    <a:schemeClr val="accent1"/>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accent1"/>
                </a:solidFill>
                <a:latin typeface="+mn-lt"/>
                <a:ea typeface="+mn-ea"/>
                <a:cs typeface="+mn-cs"/>
              </a:defRPr>
            </a:pPr>
            <a:endParaRPr lang="en-US"/>
          </a:p>
        </c:txPr>
        <c:crossAx val="1806962255"/>
        <c:crosses val="autoZero"/>
        <c:auto val="1"/>
        <c:lblAlgn val="ctr"/>
        <c:lblOffset val="100"/>
        <c:noMultiLvlLbl val="0"/>
      </c:catAx>
      <c:valAx>
        <c:axId val="1806962255"/>
        <c:scaling>
          <c:orientation val="minMax"/>
        </c:scaling>
        <c:delete val="0"/>
        <c:axPos val="l"/>
        <c:title>
          <c:tx>
            <c:rich>
              <a:bodyPr rot="-5400000" spcFirstLastPara="1" vertOverflow="ellipsis" vert="horz" wrap="square" anchor="ctr" anchorCtr="1"/>
              <a:lstStyle/>
              <a:p>
                <a:pPr>
                  <a:defRPr sz="1197" b="0" i="0" u="none" strike="noStrike" kern="1200" cap="all" baseline="0">
                    <a:solidFill>
                      <a:schemeClr val="accent1"/>
                    </a:solidFill>
                    <a:latin typeface="+mn-lt"/>
                    <a:ea typeface="+mn-ea"/>
                    <a:cs typeface="+mn-cs"/>
                  </a:defRPr>
                </a:pPr>
                <a:r>
                  <a:rPr lang="en-CA">
                    <a:solidFill>
                      <a:schemeClr val="accent1"/>
                    </a:solidFill>
                  </a:rPr>
                  <a:t>Responses (N=178)</a:t>
                </a:r>
              </a:p>
            </c:rich>
          </c:tx>
          <c:layout/>
          <c:overlay val="0"/>
          <c:spPr>
            <a:noFill/>
            <a:ln>
              <a:noFill/>
            </a:ln>
            <a:effectLst/>
          </c:spPr>
          <c:txPr>
            <a:bodyPr rot="-5400000" spcFirstLastPara="1" vertOverflow="ellipsis" vert="horz" wrap="square" anchor="ctr" anchorCtr="1"/>
            <a:lstStyle/>
            <a:p>
              <a:pPr>
                <a:defRPr sz="1197" b="0" i="0" u="none" strike="noStrike" kern="1200" cap="all" baseline="0">
                  <a:solidFill>
                    <a:schemeClr val="accent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accent1"/>
                </a:solidFill>
                <a:latin typeface="+mn-lt"/>
                <a:ea typeface="+mn-ea"/>
                <a:cs typeface="+mn-cs"/>
              </a:defRPr>
            </a:pPr>
            <a:endParaRPr lang="en-US"/>
          </a:p>
        </c:txPr>
        <c:crossAx val="180695684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col"/>
        <c:grouping val="stacked"/>
        <c:varyColors val="0"/>
        <c:ser>
          <c:idx val="0"/>
          <c:order val="0"/>
          <c:spPr>
            <a:solidFill>
              <a:schemeClr val="dk1">
                <a:tint val="88500"/>
              </a:schemeClr>
            </a:solidFill>
            <a:ln>
              <a:noFill/>
            </a:ln>
            <a:effectLst/>
          </c:spPr>
          <c:invertIfNegative val="0"/>
          <c:cat>
            <c:strRef>
              <c:f>'Q17'!$A$1:$A$7</c:f>
              <c:strCache>
                <c:ptCount val="5"/>
                <c:pt idx="0">
                  <c:v>Before speaking with a health care provider</c:v>
                </c:pt>
                <c:pt idx="1">
                  <c:v>After speaking with a health care provider</c:v>
                </c:pt>
                <c:pt idx="2">
                  <c:v>After I become concerned about a health issue</c:v>
                </c:pt>
                <c:pt idx="3">
                  <c:v>After viewing my electronic medical record</c:v>
                </c:pt>
                <c:pt idx="4">
                  <c:v>Other</c:v>
                </c:pt>
              </c:strCache>
            </c:strRef>
          </c:cat>
          <c:val>
            <c:numRef>
              <c:f>'Q17'!$B$1:$B$7</c:f>
              <c:numCache>
                <c:formatCode>General</c:formatCode>
                <c:ptCount val="5"/>
                <c:pt idx="0">
                  <c:v>128</c:v>
                </c:pt>
                <c:pt idx="1">
                  <c:v>113</c:v>
                </c:pt>
                <c:pt idx="2">
                  <c:v>146</c:v>
                </c:pt>
                <c:pt idx="3">
                  <c:v>51</c:v>
                </c:pt>
                <c:pt idx="4">
                  <c:v>15</c:v>
                </c:pt>
              </c:numCache>
            </c:numRef>
          </c:val>
          <c:extLst>
            <c:ext xmlns:c16="http://schemas.microsoft.com/office/drawing/2014/chart" uri="{C3380CC4-5D6E-409C-BE32-E72D297353CC}">
              <c16:uniqueId val="{00000000-1132-493A-A1D2-B36453E3554E}"/>
            </c:ext>
          </c:extLst>
        </c:ser>
        <c:dLbls>
          <c:showLegendKey val="0"/>
          <c:showVal val="0"/>
          <c:showCatName val="0"/>
          <c:showSerName val="0"/>
          <c:showPercent val="0"/>
          <c:showBubbleSize val="0"/>
        </c:dLbls>
        <c:gapWidth val="150"/>
        <c:overlap val="100"/>
        <c:axId val="1813769247"/>
        <c:axId val="1813765087"/>
      </c:barChart>
      <c:catAx>
        <c:axId val="181376924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1800000" spcFirstLastPara="1" vertOverflow="ellipsis" wrap="square" anchor="ctr" anchorCtr="1"/>
          <a:lstStyle/>
          <a:p>
            <a:pPr>
              <a:defRPr sz="1197" b="0" i="0" u="none" strike="noStrike" kern="1200" cap="none" spc="0" normalizeH="0" baseline="0">
                <a:solidFill>
                  <a:schemeClr val="accent1"/>
                </a:solidFill>
                <a:latin typeface="+mn-lt"/>
                <a:ea typeface="+mn-ea"/>
                <a:cs typeface="+mn-cs"/>
              </a:defRPr>
            </a:pPr>
            <a:endParaRPr lang="en-US"/>
          </a:p>
        </c:txPr>
        <c:crossAx val="1813765087"/>
        <c:crosses val="autoZero"/>
        <c:auto val="1"/>
        <c:lblAlgn val="ctr"/>
        <c:lblOffset val="100"/>
        <c:noMultiLvlLbl val="0"/>
      </c:catAx>
      <c:valAx>
        <c:axId val="1813765087"/>
        <c:scaling>
          <c:orientation val="minMax"/>
        </c:scaling>
        <c:delete val="0"/>
        <c:axPos val="l"/>
        <c:title>
          <c:tx>
            <c:rich>
              <a:bodyPr rot="0" spcFirstLastPara="1" vertOverflow="ellipsis" vert="horz" wrap="square" anchor="ctr" anchorCtr="1"/>
              <a:lstStyle/>
              <a:p>
                <a:pPr>
                  <a:defRPr sz="1197" b="0" i="0" u="none" strike="noStrike" kern="1200" cap="all" baseline="0">
                    <a:solidFill>
                      <a:schemeClr val="accent1"/>
                    </a:solidFill>
                    <a:latin typeface="+mn-lt"/>
                    <a:ea typeface="+mn-ea"/>
                    <a:cs typeface="+mn-cs"/>
                  </a:defRPr>
                </a:pPr>
                <a:r>
                  <a:rPr lang="en-US" dirty="0">
                    <a:solidFill>
                      <a:schemeClr val="accent1"/>
                    </a:solidFill>
                  </a:rPr>
                  <a:t>Responses (N=179)</a:t>
                </a:r>
              </a:p>
            </c:rich>
          </c:tx>
          <c:layout/>
          <c:overlay val="0"/>
          <c:spPr>
            <a:noFill/>
            <a:ln>
              <a:noFill/>
            </a:ln>
            <a:effectLst/>
          </c:spPr>
          <c:txPr>
            <a:bodyPr rot="0" spcFirstLastPara="1" vertOverflow="ellipsis" vert="horz" wrap="square" anchor="ctr" anchorCtr="1"/>
            <a:lstStyle/>
            <a:p>
              <a:pPr>
                <a:defRPr sz="1197" b="0" i="0" u="none" strike="noStrike" kern="1200" cap="all" baseline="0">
                  <a:solidFill>
                    <a:schemeClr val="accent1"/>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accent1"/>
                </a:solidFill>
                <a:latin typeface="+mn-lt"/>
                <a:ea typeface="+mn-ea"/>
                <a:cs typeface="+mn-cs"/>
              </a:defRPr>
            </a:pPr>
            <a:endParaRPr lang="en-US"/>
          </a:p>
        </c:txPr>
        <c:crossAx val="1813769247"/>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1"/>
    </mc:Choice>
    <mc:Fallback>
      <c:style val="1"/>
    </mc:Fallback>
  </mc:AlternateContent>
  <c:chart>
    <c:autoTitleDeleted val="1"/>
    <c:plotArea>
      <c:layout/>
      <c:barChart>
        <c:barDir val="col"/>
        <c:grouping val="stacked"/>
        <c:varyColors val="0"/>
        <c:ser>
          <c:idx val="0"/>
          <c:order val="0"/>
          <c:spPr>
            <a:solidFill>
              <a:schemeClr val="dk1">
                <a:tint val="88500"/>
              </a:schemeClr>
            </a:solidFill>
            <a:ln>
              <a:noFill/>
            </a:ln>
            <a:effectLst/>
          </c:spPr>
          <c:invertIfNegative val="0"/>
          <c:cat>
            <c:strRef>
              <c:f>'Q22'!$A$2:$A$11</c:f>
              <c:strCache>
                <c:ptCount val="5"/>
                <c:pt idx="0">
                  <c:v>Google</c:v>
                </c:pt>
                <c:pt idx="1">
                  <c:v>Wikipedia</c:v>
                </c:pt>
                <c:pt idx="2">
                  <c:v>Health information website </c:v>
                </c:pt>
                <c:pt idx="3">
                  <c:v>Health charity or not-for-profit website </c:v>
                </c:pt>
                <c:pt idx="4">
                  <c:v>Google Scholar</c:v>
                </c:pt>
              </c:strCache>
            </c:strRef>
          </c:cat>
          <c:val>
            <c:numRef>
              <c:f>'Q22'!$B$2:$B$11</c:f>
              <c:numCache>
                <c:formatCode>General</c:formatCode>
                <c:ptCount val="5"/>
                <c:pt idx="0">
                  <c:v>136</c:v>
                </c:pt>
                <c:pt idx="1">
                  <c:v>42</c:v>
                </c:pt>
                <c:pt idx="2">
                  <c:v>158</c:v>
                </c:pt>
                <c:pt idx="3">
                  <c:v>125</c:v>
                </c:pt>
                <c:pt idx="4">
                  <c:v>59</c:v>
                </c:pt>
              </c:numCache>
            </c:numRef>
          </c:val>
          <c:extLst>
            <c:ext xmlns:c16="http://schemas.microsoft.com/office/drawing/2014/chart" uri="{C3380CC4-5D6E-409C-BE32-E72D297353CC}">
              <c16:uniqueId val="{00000000-A662-4F8F-A315-827131289DE6}"/>
            </c:ext>
          </c:extLst>
        </c:ser>
        <c:dLbls>
          <c:showLegendKey val="0"/>
          <c:showVal val="0"/>
          <c:showCatName val="0"/>
          <c:showSerName val="0"/>
          <c:showPercent val="0"/>
          <c:showBubbleSize val="0"/>
        </c:dLbls>
        <c:gapWidth val="150"/>
        <c:overlap val="100"/>
        <c:axId val="1813782559"/>
        <c:axId val="1813774239"/>
      </c:barChart>
      <c:catAx>
        <c:axId val="1813782559"/>
        <c:scaling>
          <c:orientation val="minMax"/>
        </c:scaling>
        <c:delete val="0"/>
        <c:axPos val="b"/>
        <c:title>
          <c:tx>
            <c:rich>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r>
                  <a:rPr lang="en-CA"/>
                  <a:t>Internet Resources</a:t>
                </a:r>
              </a:p>
            </c:rich>
          </c:tx>
          <c:layout/>
          <c:overlay val="0"/>
          <c:spPr>
            <a:noFill/>
            <a:ln>
              <a:noFill/>
            </a:ln>
            <a:effectLst/>
          </c:spPr>
          <c:txPr>
            <a:bodyPr rot="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lumMod val="65000"/>
                    <a:lumOff val="35000"/>
                  </a:schemeClr>
                </a:solidFill>
                <a:latin typeface="+mn-lt"/>
                <a:ea typeface="+mn-ea"/>
                <a:cs typeface="+mn-cs"/>
              </a:defRPr>
            </a:pPr>
            <a:endParaRPr lang="en-US"/>
          </a:p>
        </c:txPr>
        <c:crossAx val="1813774239"/>
        <c:crosses val="autoZero"/>
        <c:auto val="1"/>
        <c:lblAlgn val="ctr"/>
        <c:lblOffset val="100"/>
        <c:noMultiLvlLbl val="0"/>
      </c:catAx>
      <c:valAx>
        <c:axId val="1813774239"/>
        <c:scaling>
          <c:orientation val="minMax"/>
        </c:scaling>
        <c:delete val="0"/>
        <c:axPos val="l"/>
        <c:title>
          <c:tx>
            <c:rich>
              <a:bodyPr rot="-540000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r>
                  <a:rPr lang="en-CA"/>
                  <a:t>Responses (N=179)</a:t>
                </a:r>
              </a:p>
              <a:p>
                <a:pPr>
                  <a:defRPr/>
                </a:pPr>
                <a:endParaRPr lang="en-CA"/>
              </a:p>
            </c:rich>
          </c:tx>
          <c:layout/>
          <c:overlay val="0"/>
          <c:spPr>
            <a:noFill/>
            <a:ln>
              <a:noFill/>
            </a:ln>
            <a:effectLst/>
          </c:spPr>
          <c:txPr>
            <a:bodyPr rot="-5400000" spcFirstLastPara="1" vertOverflow="ellipsis" vert="horz" wrap="square" anchor="ctr" anchorCtr="1"/>
            <a:lstStyle/>
            <a:p>
              <a:pPr>
                <a:defRPr sz="1197" b="0" i="0" u="none" strike="noStrike" kern="1200" cap="all"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813782559"/>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2.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colors3.xml><?xml version="1.0" encoding="utf-8"?>
<cs:colorStyle xmlns:cs="http://schemas.microsoft.com/office/drawing/2012/chartStyle" xmlns:a="http://schemas.openxmlformats.org/drawingml/2006/main" meth="cycle" id="20">
  <a:schemeClr val="dk1"/>
  <cs:variation>
    <a:tint val="88500"/>
  </cs:variation>
  <cs:variation>
    <a:tint val="55000"/>
  </cs:variation>
  <cs:variation>
    <a:tint val="75000"/>
  </cs:variation>
  <cs:variation>
    <a:tint val="98500"/>
  </cs:variation>
  <cs:variation>
    <a:tint val="30000"/>
  </cs:variation>
  <cs:variation>
    <a:tint val="60000"/>
  </cs:variation>
  <cs:variation>
    <a:tint val="80000"/>
  </cs:variation>
</cs:colorStyle>
</file>

<file path=ppt/charts/style1.xml><?xml version="1.0" encoding="utf-8"?>
<cs:chartStyle xmlns:cs="http://schemas.microsoft.com/office/drawing/2012/chartStyle" xmlns:a="http://schemas.openxmlformats.org/drawingml/2006/main" id="306">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306">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306">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5AC49BD-B7C5-4695-8191-87BAABF35962}" type="doc">
      <dgm:prSet loTypeId="urn:microsoft.com/office/officeart/2011/layout/TabList" loCatId="list" qsTypeId="urn:microsoft.com/office/officeart/2005/8/quickstyle/simple5" qsCatId="simple" csTypeId="urn:microsoft.com/office/officeart/2005/8/colors/accent1_2" csCatId="accent1" phldr="1"/>
      <dgm:spPr/>
      <dgm:t>
        <a:bodyPr/>
        <a:lstStyle/>
        <a:p>
          <a:endParaRPr lang="en-US"/>
        </a:p>
      </dgm:t>
    </dgm:pt>
    <dgm:pt modelId="{B0F35958-524A-4714-98D7-1983E5A1BE5D}">
      <dgm:prSet phldrT="[Text]"/>
      <dgm:spPr/>
      <dgm:t>
        <a:bodyPr/>
        <a:lstStyle/>
        <a:p>
          <a:r>
            <a:rPr lang="en-US" dirty="0">
              <a:latin typeface="Garamond" panose="02020404030301010803" pitchFamily="18" charset="0"/>
            </a:rPr>
            <a:t>Why do this?</a:t>
          </a:r>
        </a:p>
      </dgm:t>
    </dgm:pt>
    <dgm:pt modelId="{E1C6495F-BED6-4BC1-B1CE-FF099ED651D0}" type="parTrans" cxnId="{A93DDF14-CE69-4AD6-8002-94FA9CAB0A6A}">
      <dgm:prSet/>
      <dgm:spPr/>
      <dgm:t>
        <a:bodyPr/>
        <a:lstStyle/>
        <a:p>
          <a:endParaRPr lang="en-US"/>
        </a:p>
      </dgm:t>
    </dgm:pt>
    <dgm:pt modelId="{1226DB95-6BDA-45C3-B0C3-6154048E3DD7}" type="sibTrans" cxnId="{A93DDF14-CE69-4AD6-8002-94FA9CAB0A6A}">
      <dgm:prSet/>
      <dgm:spPr/>
      <dgm:t>
        <a:bodyPr/>
        <a:lstStyle/>
        <a:p>
          <a:endParaRPr lang="en-US"/>
        </a:p>
      </dgm:t>
    </dgm:pt>
    <dgm:pt modelId="{0EE264FF-DB92-4312-9753-65C13C44DC2D}">
      <dgm:prSet phldrT="[Text]"/>
      <dgm:spPr/>
      <dgm:t>
        <a:bodyPr/>
        <a:lstStyle/>
        <a:p>
          <a:r>
            <a:rPr lang="en-US" dirty="0">
              <a:latin typeface="Garamond" panose="02020404030301010803" pitchFamily="18" charset="0"/>
            </a:rPr>
            <a:t>What is it?</a:t>
          </a:r>
        </a:p>
      </dgm:t>
    </dgm:pt>
    <dgm:pt modelId="{5D3082A9-142C-4549-B08A-01E2BB314908}" type="parTrans" cxnId="{6446637B-CB80-4C94-86F0-FCDFF454C68A}">
      <dgm:prSet/>
      <dgm:spPr/>
      <dgm:t>
        <a:bodyPr/>
        <a:lstStyle/>
        <a:p>
          <a:endParaRPr lang="en-US"/>
        </a:p>
      </dgm:t>
    </dgm:pt>
    <dgm:pt modelId="{78C78E3F-8A6E-4AF8-B5AD-79419185B36E}" type="sibTrans" cxnId="{6446637B-CB80-4C94-86F0-FCDFF454C68A}">
      <dgm:prSet/>
      <dgm:spPr/>
      <dgm:t>
        <a:bodyPr/>
        <a:lstStyle/>
        <a:p>
          <a:endParaRPr lang="en-US"/>
        </a:p>
      </dgm:t>
    </dgm:pt>
    <dgm:pt modelId="{8BA48B75-1EDE-43DA-A87A-921EADE581D6}">
      <dgm:prSet phldrT="[Text]"/>
      <dgm:spPr/>
      <dgm:t>
        <a:bodyPr/>
        <a:lstStyle/>
        <a:p>
          <a:pPr algn="ctr"/>
          <a:r>
            <a:rPr lang="en-US" dirty="0">
              <a:solidFill>
                <a:schemeClr val="bg2">
                  <a:lumMod val="10000"/>
                </a:schemeClr>
              </a:solidFill>
              <a:latin typeface="Garamond" panose="02020404030301010803" pitchFamily="18" charset="0"/>
            </a:rPr>
            <a:t>Thematic content analysis is a way to examine qualitative data. It identifies common themes – topics, ideas, and patterns of meaning that occur repeatedly</a:t>
          </a:r>
        </a:p>
      </dgm:t>
    </dgm:pt>
    <dgm:pt modelId="{BC5C8A8B-B42B-4E92-9283-3DDC06B04B65}" type="parTrans" cxnId="{DD8F04FC-B903-4224-B455-F7586353D0AF}">
      <dgm:prSet/>
      <dgm:spPr/>
      <dgm:t>
        <a:bodyPr/>
        <a:lstStyle/>
        <a:p>
          <a:endParaRPr lang="en-US"/>
        </a:p>
      </dgm:t>
    </dgm:pt>
    <dgm:pt modelId="{F2EA3FC7-0C3B-46A5-8DDF-59599300EC59}" type="sibTrans" cxnId="{DD8F04FC-B903-4224-B455-F7586353D0AF}">
      <dgm:prSet/>
      <dgm:spPr/>
      <dgm:t>
        <a:bodyPr/>
        <a:lstStyle/>
        <a:p>
          <a:endParaRPr lang="en-US"/>
        </a:p>
      </dgm:t>
    </dgm:pt>
    <dgm:pt modelId="{9F478457-474B-4901-975E-A683DD6ED895}">
      <dgm:prSet phldrT="[Text]"/>
      <dgm:spPr/>
      <dgm:t>
        <a:bodyPr/>
        <a:lstStyle/>
        <a:p>
          <a:r>
            <a:rPr lang="en-US" dirty="0">
              <a:latin typeface="Garamond" panose="02020404030301010803" pitchFamily="18" charset="0"/>
            </a:rPr>
            <a:t>How was it done?</a:t>
          </a:r>
        </a:p>
      </dgm:t>
    </dgm:pt>
    <dgm:pt modelId="{EF5CE6FA-A363-4C87-B400-FDD3EB08DFBA}" type="parTrans" cxnId="{F6847674-634D-48E3-BD4C-BA238281B011}">
      <dgm:prSet/>
      <dgm:spPr/>
      <dgm:t>
        <a:bodyPr/>
        <a:lstStyle/>
        <a:p>
          <a:endParaRPr lang="en-US"/>
        </a:p>
      </dgm:t>
    </dgm:pt>
    <dgm:pt modelId="{014FD7B4-581B-48D8-99F5-2F2E037F5741}" type="sibTrans" cxnId="{F6847674-634D-48E3-BD4C-BA238281B011}">
      <dgm:prSet/>
      <dgm:spPr/>
      <dgm:t>
        <a:bodyPr/>
        <a:lstStyle/>
        <a:p>
          <a:endParaRPr lang="en-US"/>
        </a:p>
      </dgm:t>
    </dgm:pt>
    <dgm:pt modelId="{53021D0A-7AB9-466F-B2DD-25CEF448D71B}">
      <dgm:prSet phldrT="[Text]"/>
      <dgm:spPr/>
      <dgm:t>
        <a:bodyPr/>
        <a:lstStyle/>
        <a:p>
          <a:pPr algn="ctr"/>
          <a:r>
            <a:rPr lang="en-US" dirty="0">
              <a:solidFill>
                <a:schemeClr val="bg2">
                  <a:lumMod val="10000"/>
                </a:schemeClr>
              </a:solidFill>
              <a:latin typeface="Garamond" panose="02020404030301010803" pitchFamily="18" charset="0"/>
            </a:rPr>
            <a:t>This was done by two independent coders. Answers were coded and refined when consensus was met by two coders. Then, patterns were identified among the codes to create general themes</a:t>
          </a:r>
        </a:p>
      </dgm:t>
    </dgm:pt>
    <dgm:pt modelId="{6F041578-3380-4B4C-AAEA-BF8C62911010}" type="parTrans" cxnId="{550CF5AF-2CC3-497D-B6EC-9A438575380D}">
      <dgm:prSet/>
      <dgm:spPr/>
      <dgm:t>
        <a:bodyPr/>
        <a:lstStyle/>
        <a:p>
          <a:endParaRPr lang="en-US"/>
        </a:p>
      </dgm:t>
    </dgm:pt>
    <dgm:pt modelId="{5D754210-5DE1-4C91-AC16-EA91859C13D5}" type="sibTrans" cxnId="{550CF5AF-2CC3-497D-B6EC-9A438575380D}">
      <dgm:prSet/>
      <dgm:spPr/>
      <dgm:t>
        <a:bodyPr/>
        <a:lstStyle/>
        <a:p>
          <a:endParaRPr lang="en-US"/>
        </a:p>
      </dgm:t>
    </dgm:pt>
    <dgm:pt modelId="{FA1A4C83-545C-4417-82ED-0710FEA57BF3}">
      <dgm:prSet phldrT="[Text]"/>
      <dgm:spPr/>
      <dgm:t>
        <a:bodyPr/>
        <a:lstStyle/>
        <a:p>
          <a:pPr algn="ctr"/>
          <a:r>
            <a:rPr lang="en-US" dirty="0">
              <a:solidFill>
                <a:schemeClr val="bg2">
                  <a:lumMod val="10000"/>
                </a:schemeClr>
              </a:solidFill>
              <a:latin typeface="Garamond" panose="02020404030301010803" pitchFamily="18" charset="0"/>
            </a:rPr>
            <a:t>To analyze our three text-based responses</a:t>
          </a:r>
        </a:p>
      </dgm:t>
    </dgm:pt>
    <dgm:pt modelId="{97514B50-99EF-440B-8C87-F4FD46B7E069}" type="sibTrans" cxnId="{37527240-FE6C-45A3-B22F-1090C45FFD85}">
      <dgm:prSet/>
      <dgm:spPr/>
      <dgm:t>
        <a:bodyPr/>
        <a:lstStyle/>
        <a:p>
          <a:endParaRPr lang="en-US"/>
        </a:p>
      </dgm:t>
    </dgm:pt>
    <dgm:pt modelId="{7E21F904-71FC-4095-9AAB-AC00E8211BFB}" type="parTrans" cxnId="{37527240-FE6C-45A3-B22F-1090C45FFD85}">
      <dgm:prSet/>
      <dgm:spPr/>
      <dgm:t>
        <a:bodyPr/>
        <a:lstStyle/>
        <a:p>
          <a:endParaRPr lang="en-US"/>
        </a:p>
      </dgm:t>
    </dgm:pt>
    <dgm:pt modelId="{D0C46A41-BDF1-4B41-986A-C9B89E482CC1}" type="pres">
      <dgm:prSet presAssocID="{35AC49BD-B7C5-4695-8191-87BAABF35962}" presName="Name0" presStyleCnt="0">
        <dgm:presLayoutVars>
          <dgm:chMax/>
          <dgm:chPref val="3"/>
          <dgm:dir/>
          <dgm:animOne val="branch"/>
          <dgm:animLvl val="lvl"/>
        </dgm:presLayoutVars>
      </dgm:prSet>
      <dgm:spPr/>
      <dgm:t>
        <a:bodyPr/>
        <a:lstStyle/>
        <a:p>
          <a:endParaRPr lang="en-US"/>
        </a:p>
      </dgm:t>
    </dgm:pt>
    <dgm:pt modelId="{2B71E63E-A21E-45BB-AADA-A31C1F12E28B}" type="pres">
      <dgm:prSet presAssocID="{B0F35958-524A-4714-98D7-1983E5A1BE5D}" presName="composite" presStyleCnt="0"/>
      <dgm:spPr/>
    </dgm:pt>
    <dgm:pt modelId="{6F885EA2-E33A-4D41-9CF6-4EE09748AA5C}" type="pres">
      <dgm:prSet presAssocID="{B0F35958-524A-4714-98D7-1983E5A1BE5D}" presName="FirstChild" presStyleLbl="revTx" presStyleIdx="0" presStyleCnt="3">
        <dgm:presLayoutVars>
          <dgm:chMax val="0"/>
          <dgm:chPref val="0"/>
          <dgm:bulletEnabled val="1"/>
        </dgm:presLayoutVars>
      </dgm:prSet>
      <dgm:spPr/>
      <dgm:t>
        <a:bodyPr/>
        <a:lstStyle/>
        <a:p>
          <a:endParaRPr lang="en-US"/>
        </a:p>
      </dgm:t>
    </dgm:pt>
    <dgm:pt modelId="{4A0A3670-9DD3-45C2-9B7D-F52F76E7EF47}" type="pres">
      <dgm:prSet presAssocID="{B0F35958-524A-4714-98D7-1983E5A1BE5D}" presName="Parent" presStyleLbl="alignNode1" presStyleIdx="0" presStyleCnt="3">
        <dgm:presLayoutVars>
          <dgm:chMax val="3"/>
          <dgm:chPref val="3"/>
          <dgm:bulletEnabled val="1"/>
        </dgm:presLayoutVars>
      </dgm:prSet>
      <dgm:spPr/>
      <dgm:t>
        <a:bodyPr/>
        <a:lstStyle/>
        <a:p>
          <a:endParaRPr lang="en-US"/>
        </a:p>
      </dgm:t>
    </dgm:pt>
    <dgm:pt modelId="{B72C53BF-BD67-40C0-B241-44F861C52C58}" type="pres">
      <dgm:prSet presAssocID="{B0F35958-524A-4714-98D7-1983E5A1BE5D}" presName="Accent" presStyleLbl="parChTrans1D1" presStyleIdx="0" presStyleCnt="3"/>
      <dgm:spPr/>
    </dgm:pt>
    <dgm:pt modelId="{4BAEC0FA-595E-430A-BAF1-D226AA21884E}" type="pres">
      <dgm:prSet presAssocID="{1226DB95-6BDA-45C3-B0C3-6154048E3DD7}" presName="sibTrans" presStyleCnt="0"/>
      <dgm:spPr/>
    </dgm:pt>
    <dgm:pt modelId="{18773615-08DB-46CA-8D9D-8B93B0D3FCD7}" type="pres">
      <dgm:prSet presAssocID="{0EE264FF-DB92-4312-9753-65C13C44DC2D}" presName="composite" presStyleCnt="0"/>
      <dgm:spPr/>
    </dgm:pt>
    <dgm:pt modelId="{F38E8860-B5F0-4384-871E-8B88FC7E93F8}" type="pres">
      <dgm:prSet presAssocID="{0EE264FF-DB92-4312-9753-65C13C44DC2D}" presName="FirstChild" presStyleLbl="revTx" presStyleIdx="1" presStyleCnt="3">
        <dgm:presLayoutVars>
          <dgm:chMax val="0"/>
          <dgm:chPref val="0"/>
          <dgm:bulletEnabled val="1"/>
        </dgm:presLayoutVars>
      </dgm:prSet>
      <dgm:spPr/>
      <dgm:t>
        <a:bodyPr/>
        <a:lstStyle/>
        <a:p>
          <a:endParaRPr lang="en-US"/>
        </a:p>
      </dgm:t>
    </dgm:pt>
    <dgm:pt modelId="{B1D2323E-F10B-4D9E-B081-09645E2A58F4}" type="pres">
      <dgm:prSet presAssocID="{0EE264FF-DB92-4312-9753-65C13C44DC2D}" presName="Parent" presStyleLbl="alignNode1" presStyleIdx="1" presStyleCnt="3">
        <dgm:presLayoutVars>
          <dgm:chMax val="3"/>
          <dgm:chPref val="3"/>
          <dgm:bulletEnabled val="1"/>
        </dgm:presLayoutVars>
      </dgm:prSet>
      <dgm:spPr/>
      <dgm:t>
        <a:bodyPr/>
        <a:lstStyle/>
        <a:p>
          <a:endParaRPr lang="en-US"/>
        </a:p>
      </dgm:t>
    </dgm:pt>
    <dgm:pt modelId="{B5FFA9A1-A9F6-437C-AADE-8446498BB008}" type="pres">
      <dgm:prSet presAssocID="{0EE264FF-DB92-4312-9753-65C13C44DC2D}" presName="Accent" presStyleLbl="parChTrans1D1" presStyleIdx="1" presStyleCnt="3"/>
      <dgm:spPr/>
    </dgm:pt>
    <dgm:pt modelId="{50D646B6-70E1-4571-BF71-87912E67CEBE}" type="pres">
      <dgm:prSet presAssocID="{78C78E3F-8A6E-4AF8-B5AD-79419185B36E}" presName="sibTrans" presStyleCnt="0"/>
      <dgm:spPr/>
    </dgm:pt>
    <dgm:pt modelId="{B4046A21-9461-4C6A-B5F0-A13AC4073220}" type="pres">
      <dgm:prSet presAssocID="{9F478457-474B-4901-975E-A683DD6ED895}" presName="composite" presStyleCnt="0"/>
      <dgm:spPr/>
    </dgm:pt>
    <dgm:pt modelId="{ECEEB62E-2718-4F3F-9112-B1A37BE9B1D8}" type="pres">
      <dgm:prSet presAssocID="{9F478457-474B-4901-975E-A683DD6ED895}" presName="FirstChild" presStyleLbl="revTx" presStyleIdx="2" presStyleCnt="3">
        <dgm:presLayoutVars>
          <dgm:chMax val="0"/>
          <dgm:chPref val="0"/>
          <dgm:bulletEnabled val="1"/>
        </dgm:presLayoutVars>
      </dgm:prSet>
      <dgm:spPr/>
      <dgm:t>
        <a:bodyPr/>
        <a:lstStyle/>
        <a:p>
          <a:endParaRPr lang="en-US"/>
        </a:p>
      </dgm:t>
    </dgm:pt>
    <dgm:pt modelId="{54A5258C-C63A-43DA-AC93-D7676BE8350B}" type="pres">
      <dgm:prSet presAssocID="{9F478457-474B-4901-975E-A683DD6ED895}" presName="Parent" presStyleLbl="alignNode1" presStyleIdx="2" presStyleCnt="3">
        <dgm:presLayoutVars>
          <dgm:chMax val="3"/>
          <dgm:chPref val="3"/>
          <dgm:bulletEnabled val="1"/>
        </dgm:presLayoutVars>
      </dgm:prSet>
      <dgm:spPr/>
      <dgm:t>
        <a:bodyPr/>
        <a:lstStyle/>
        <a:p>
          <a:endParaRPr lang="en-US"/>
        </a:p>
      </dgm:t>
    </dgm:pt>
    <dgm:pt modelId="{A5BFDA23-4E57-4D90-A370-474C3740D6F6}" type="pres">
      <dgm:prSet presAssocID="{9F478457-474B-4901-975E-A683DD6ED895}" presName="Accent" presStyleLbl="parChTrans1D1" presStyleIdx="2" presStyleCnt="3"/>
      <dgm:spPr/>
    </dgm:pt>
  </dgm:ptLst>
  <dgm:cxnLst>
    <dgm:cxn modelId="{61B54367-CB92-40E8-86CC-C5AD11E5C986}" type="presOf" srcId="{B0F35958-524A-4714-98D7-1983E5A1BE5D}" destId="{4A0A3670-9DD3-45C2-9B7D-F52F76E7EF47}" srcOrd="0" destOrd="0" presId="urn:microsoft.com/office/officeart/2011/layout/TabList"/>
    <dgm:cxn modelId="{211BCF93-7763-4401-81DA-ABB791E831FE}" type="presOf" srcId="{9F478457-474B-4901-975E-A683DD6ED895}" destId="{54A5258C-C63A-43DA-AC93-D7676BE8350B}" srcOrd="0" destOrd="0" presId="urn:microsoft.com/office/officeart/2011/layout/TabList"/>
    <dgm:cxn modelId="{6446637B-CB80-4C94-86F0-FCDFF454C68A}" srcId="{35AC49BD-B7C5-4695-8191-87BAABF35962}" destId="{0EE264FF-DB92-4312-9753-65C13C44DC2D}" srcOrd="1" destOrd="0" parTransId="{5D3082A9-142C-4549-B08A-01E2BB314908}" sibTransId="{78C78E3F-8A6E-4AF8-B5AD-79419185B36E}"/>
    <dgm:cxn modelId="{7CC2AADD-C6D9-491F-A382-E35B2202DD0A}" type="presOf" srcId="{8BA48B75-1EDE-43DA-A87A-921EADE581D6}" destId="{F38E8860-B5F0-4384-871E-8B88FC7E93F8}" srcOrd="0" destOrd="0" presId="urn:microsoft.com/office/officeart/2011/layout/TabList"/>
    <dgm:cxn modelId="{A93DDF14-CE69-4AD6-8002-94FA9CAB0A6A}" srcId="{35AC49BD-B7C5-4695-8191-87BAABF35962}" destId="{B0F35958-524A-4714-98D7-1983E5A1BE5D}" srcOrd="0" destOrd="0" parTransId="{E1C6495F-BED6-4BC1-B1CE-FF099ED651D0}" sibTransId="{1226DB95-6BDA-45C3-B0C3-6154048E3DD7}"/>
    <dgm:cxn modelId="{5F828280-C33F-4E2D-B66E-86E7929EF7D2}" type="presOf" srcId="{FA1A4C83-545C-4417-82ED-0710FEA57BF3}" destId="{6F885EA2-E33A-4D41-9CF6-4EE09748AA5C}" srcOrd="0" destOrd="0" presId="urn:microsoft.com/office/officeart/2011/layout/TabList"/>
    <dgm:cxn modelId="{275693C1-F687-4316-A133-D087D561A2B0}" type="presOf" srcId="{0EE264FF-DB92-4312-9753-65C13C44DC2D}" destId="{B1D2323E-F10B-4D9E-B081-09645E2A58F4}" srcOrd="0" destOrd="0" presId="urn:microsoft.com/office/officeart/2011/layout/TabList"/>
    <dgm:cxn modelId="{37527240-FE6C-45A3-B22F-1090C45FFD85}" srcId="{B0F35958-524A-4714-98D7-1983E5A1BE5D}" destId="{FA1A4C83-545C-4417-82ED-0710FEA57BF3}" srcOrd="0" destOrd="0" parTransId="{7E21F904-71FC-4095-9AAB-AC00E8211BFB}" sibTransId="{97514B50-99EF-440B-8C87-F4FD46B7E069}"/>
    <dgm:cxn modelId="{C45A3203-A640-469C-9E24-733D081488B9}" type="presOf" srcId="{35AC49BD-B7C5-4695-8191-87BAABF35962}" destId="{D0C46A41-BDF1-4B41-986A-C9B89E482CC1}" srcOrd="0" destOrd="0" presId="urn:microsoft.com/office/officeart/2011/layout/TabList"/>
    <dgm:cxn modelId="{F6847674-634D-48E3-BD4C-BA238281B011}" srcId="{35AC49BD-B7C5-4695-8191-87BAABF35962}" destId="{9F478457-474B-4901-975E-A683DD6ED895}" srcOrd="2" destOrd="0" parTransId="{EF5CE6FA-A363-4C87-B400-FDD3EB08DFBA}" sibTransId="{014FD7B4-581B-48D8-99F5-2F2E037F5741}"/>
    <dgm:cxn modelId="{9BAEF24A-35CD-42E3-AA93-F05CEF51D7F8}" type="presOf" srcId="{53021D0A-7AB9-466F-B2DD-25CEF448D71B}" destId="{ECEEB62E-2718-4F3F-9112-B1A37BE9B1D8}" srcOrd="0" destOrd="0" presId="urn:microsoft.com/office/officeart/2011/layout/TabList"/>
    <dgm:cxn modelId="{DD8F04FC-B903-4224-B455-F7586353D0AF}" srcId="{0EE264FF-DB92-4312-9753-65C13C44DC2D}" destId="{8BA48B75-1EDE-43DA-A87A-921EADE581D6}" srcOrd="0" destOrd="0" parTransId="{BC5C8A8B-B42B-4E92-9283-3DDC06B04B65}" sibTransId="{F2EA3FC7-0C3B-46A5-8DDF-59599300EC59}"/>
    <dgm:cxn modelId="{550CF5AF-2CC3-497D-B6EC-9A438575380D}" srcId="{9F478457-474B-4901-975E-A683DD6ED895}" destId="{53021D0A-7AB9-466F-B2DD-25CEF448D71B}" srcOrd="0" destOrd="0" parTransId="{6F041578-3380-4B4C-AAEA-BF8C62911010}" sibTransId="{5D754210-5DE1-4C91-AC16-EA91859C13D5}"/>
    <dgm:cxn modelId="{AD73AB3F-A25D-4E55-87C5-AAA6392987DD}" type="presParOf" srcId="{D0C46A41-BDF1-4B41-986A-C9B89E482CC1}" destId="{2B71E63E-A21E-45BB-AADA-A31C1F12E28B}" srcOrd="0" destOrd="0" presId="urn:microsoft.com/office/officeart/2011/layout/TabList"/>
    <dgm:cxn modelId="{7042CB6C-34F5-4F32-A788-3A2FA233626C}" type="presParOf" srcId="{2B71E63E-A21E-45BB-AADA-A31C1F12E28B}" destId="{6F885EA2-E33A-4D41-9CF6-4EE09748AA5C}" srcOrd="0" destOrd="0" presId="urn:microsoft.com/office/officeart/2011/layout/TabList"/>
    <dgm:cxn modelId="{687C1657-6365-4FD0-BBFF-0111297EFFFE}" type="presParOf" srcId="{2B71E63E-A21E-45BB-AADA-A31C1F12E28B}" destId="{4A0A3670-9DD3-45C2-9B7D-F52F76E7EF47}" srcOrd="1" destOrd="0" presId="urn:microsoft.com/office/officeart/2011/layout/TabList"/>
    <dgm:cxn modelId="{FC0A73BB-7072-4463-8AC3-14983F850E8F}" type="presParOf" srcId="{2B71E63E-A21E-45BB-AADA-A31C1F12E28B}" destId="{B72C53BF-BD67-40C0-B241-44F861C52C58}" srcOrd="2" destOrd="0" presId="urn:microsoft.com/office/officeart/2011/layout/TabList"/>
    <dgm:cxn modelId="{A56FCC6A-51A8-455A-AB9C-F38F36E7AEC2}" type="presParOf" srcId="{D0C46A41-BDF1-4B41-986A-C9B89E482CC1}" destId="{4BAEC0FA-595E-430A-BAF1-D226AA21884E}" srcOrd="1" destOrd="0" presId="urn:microsoft.com/office/officeart/2011/layout/TabList"/>
    <dgm:cxn modelId="{CF151741-1BB6-4EE6-BB63-DA3E16B39FD7}" type="presParOf" srcId="{D0C46A41-BDF1-4B41-986A-C9B89E482CC1}" destId="{18773615-08DB-46CA-8D9D-8B93B0D3FCD7}" srcOrd="2" destOrd="0" presId="urn:microsoft.com/office/officeart/2011/layout/TabList"/>
    <dgm:cxn modelId="{ADED6475-A85A-45DF-BDB8-903F1C1F86BE}" type="presParOf" srcId="{18773615-08DB-46CA-8D9D-8B93B0D3FCD7}" destId="{F38E8860-B5F0-4384-871E-8B88FC7E93F8}" srcOrd="0" destOrd="0" presId="urn:microsoft.com/office/officeart/2011/layout/TabList"/>
    <dgm:cxn modelId="{96F7976B-6EE8-465C-900B-1BE66B7A41E4}" type="presParOf" srcId="{18773615-08DB-46CA-8D9D-8B93B0D3FCD7}" destId="{B1D2323E-F10B-4D9E-B081-09645E2A58F4}" srcOrd="1" destOrd="0" presId="urn:microsoft.com/office/officeart/2011/layout/TabList"/>
    <dgm:cxn modelId="{CAE9E9BA-9D7A-4A22-B83D-3AD0EFB1A6DE}" type="presParOf" srcId="{18773615-08DB-46CA-8D9D-8B93B0D3FCD7}" destId="{B5FFA9A1-A9F6-437C-AADE-8446498BB008}" srcOrd="2" destOrd="0" presId="urn:microsoft.com/office/officeart/2011/layout/TabList"/>
    <dgm:cxn modelId="{8BA57D46-B346-4A57-8B08-BF5C0D05B1FA}" type="presParOf" srcId="{D0C46A41-BDF1-4B41-986A-C9B89E482CC1}" destId="{50D646B6-70E1-4571-BF71-87912E67CEBE}" srcOrd="3" destOrd="0" presId="urn:microsoft.com/office/officeart/2011/layout/TabList"/>
    <dgm:cxn modelId="{F409C327-E9BC-4C31-9432-AA38AE4B675E}" type="presParOf" srcId="{D0C46A41-BDF1-4B41-986A-C9B89E482CC1}" destId="{B4046A21-9461-4C6A-B5F0-A13AC4073220}" srcOrd="4" destOrd="0" presId="urn:microsoft.com/office/officeart/2011/layout/TabList"/>
    <dgm:cxn modelId="{838EBBEF-00BA-419C-97DA-329CE35ED6E7}" type="presParOf" srcId="{B4046A21-9461-4C6A-B5F0-A13AC4073220}" destId="{ECEEB62E-2718-4F3F-9112-B1A37BE9B1D8}" srcOrd="0" destOrd="0" presId="urn:microsoft.com/office/officeart/2011/layout/TabList"/>
    <dgm:cxn modelId="{475E5999-670F-4DB1-9DB8-2D00C616C979}" type="presParOf" srcId="{B4046A21-9461-4C6A-B5F0-A13AC4073220}" destId="{54A5258C-C63A-43DA-AC93-D7676BE8350B}" srcOrd="1" destOrd="0" presId="urn:microsoft.com/office/officeart/2011/layout/TabList"/>
    <dgm:cxn modelId="{C85ECDA3-046E-4966-B95A-D03A9001B1E1}" type="presParOf" srcId="{B4046A21-9461-4C6A-B5F0-A13AC4073220}" destId="{A5BFDA23-4E57-4D90-A370-474C3740D6F6}" srcOrd="2" destOrd="0" presId="urn:microsoft.com/office/officeart/2011/layout/TabList"/>
  </dgm:cxnLst>
  <dgm:bg>
    <a:noFill/>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ABA921-57EA-41FA-932E-E584FA624870}"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7A18B322-8A2D-4E11-9A60-7D336DC551CB}">
      <dgm:prSet phldrT="[Text]"/>
      <dgm:spPr/>
      <dgm:t>
        <a:bodyPr/>
        <a:lstStyle/>
        <a:p>
          <a:r>
            <a:rPr lang="en-US" dirty="0"/>
            <a:t>Check for authorship</a:t>
          </a:r>
        </a:p>
      </dgm:t>
    </dgm:pt>
    <dgm:pt modelId="{E9739E84-0B59-46E4-9174-B88DB71842EE}" type="parTrans" cxnId="{7B19124B-D474-4E41-976E-FFF578513AF0}">
      <dgm:prSet/>
      <dgm:spPr/>
      <dgm:t>
        <a:bodyPr/>
        <a:lstStyle/>
        <a:p>
          <a:endParaRPr lang="en-US"/>
        </a:p>
      </dgm:t>
    </dgm:pt>
    <dgm:pt modelId="{EC1451FC-14A0-48F6-BF6E-2FB9A7BA0E35}" type="sibTrans" cxnId="{7B19124B-D474-4E41-976E-FFF578513AF0}">
      <dgm:prSet/>
      <dgm:spPr/>
      <dgm:t>
        <a:bodyPr/>
        <a:lstStyle/>
        <a:p>
          <a:endParaRPr lang="en-US"/>
        </a:p>
      </dgm:t>
    </dgm:pt>
    <dgm:pt modelId="{AC3A0B59-F9E6-4E57-B5B0-A9D577A45F3A}">
      <dgm:prSet phldrT="[Text]"/>
      <dgm:spPr/>
      <dgm:t>
        <a:bodyPr/>
        <a:lstStyle/>
        <a:p>
          <a:r>
            <a:rPr lang="en-US" dirty="0"/>
            <a:t>Check for conflicts of interest</a:t>
          </a:r>
        </a:p>
      </dgm:t>
    </dgm:pt>
    <dgm:pt modelId="{A9976027-B6AC-4612-8EB1-B2786ECBFDA1}" type="parTrans" cxnId="{88A6BFCB-7954-44C4-9388-3C13708AAC6D}">
      <dgm:prSet/>
      <dgm:spPr/>
      <dgm:t>
        <a:bodyPr/>
        <a:lstStyle/>
        <a:p>
          <a:endParaRPr lang="en-US"/>
        </a:p>
      </dgm:t>
    </dgm:pt>
    <dgm:pt modelId="{4BC086A1-9FBF-4F71-B6D7-22EEED36B888}" type="sibTrans" cxnId="{88A6BFCB-7954-44C4-9388-3C13708AAC6D}">
      <dgm:prSet/>
      <dgm:spPr/>
      <dgm:t>
        <a:bodyPr/>
        <a:lstStyle/>
        <a:p>
          <a:endParaRPr lang="en-US"/>
        </a:p>
      </dgm:t>
    </dgm:pt>
    <dgm:pt modelId="{09BFDFF9-BB35-4D5F-8542-9691A2EE8E7B}">
      <dgm:prSet phldrT="[Text]"/>
      <dgm:spPr/>
      <dgm:t>
        <a:bodyPr/>
        <a:lstStyle/>
        <a:p>
          <a:r>
            <a:rPr lang="en-US" dirty="0"/>
            <a:t>Check references</a:t>
          </a:r>
        </a:p>
      </dgm:t>
    </dgm:pt>
    <dgm:pt modelId="{9CB5C9BE-F895-4903-A7D5-360DFFE3D7D3}" type="parTrans" cxnId="{953B0EC0-1C64-4C88-B36E-810746932C55}">
      <dgm:prSet/>
      <dgm:spPr/>
      <dgm:t>
        <a:bodyPr/>
        <a:lstStyle/>
        <a:p>
          <a:endParaRPr lang="en-US"/>
        </a:p>
      </dgm:t>
    </dgm:pt>
    <dgm:pt modelId="{04205DF3-10A5-4CB1-AF24-4CA086257349}" type="sibTrans" cxnId="{953B0EC0-1C64-4C88-B36E-810746932C55}">
      <dgm:prSet/>
      <dgm:spPr/>
      <dgm:t>
        <a:bodyPr/>
        <a:lstStyle/>
        <a:p>
          <a:endParaRPr lang="en-US"/>
        </a:p>
      </dgm:t>
    </dgm:pt>
    <dgm:pt modelId="{D204383D-F220-489A-96A8-1A43A4E05586}">
      <dgm:prSet phldrT="[Text]"/>
      <dgm:spPr/>
      <dgm:t>
        <a:bodyPr/>
        <a:lstStyle/>
        <a:p>
          <a:r>
            <a:rPr lang="en-US" dirty="0"/>
            <a:t>Check research methods</a:t>
          </a:r>
        </a:p>
      </dgm:t>
    </dgm:pt>
    <dgm:pt modelId="{682F0985-5F9F-4EBA-9421-F6E72A57B5DC}" type="parTrans" cxnId="{220C8CB9-E2FD-4C12-BFCC-B806B15B2DE8}">
      <dgm:prSet/>
      <dgm:spPr/>
      <dgm:t>
        <a:bodyPr/>
        <a:lstStyle/>
        <a:p>
          <a:endParaRPr lang="en-US"/>
        </a:p>
      </dgm:t>
    </dgm:pt>
    <dgm:pt modelId="{580E845B-E781-4E4E-8983-3797F43180C5}" type="sibTrans" cxnId="{220C8CB9-E2FD-4C12-BFCC-B806B15B2DE8}">
      <dgm:prSet/>
      <dgm:spPr/>
      <dgm:t>
        <a:bodyPr/>
        <a:lstStyle/>
        <a:p>
          <a:endParaRPr lang="en-US"/>
        </a:p>
      </dgm:t>
    </dgm:pt>
    <dgm:pt modelId="{5C894BF5-068A-4512-9ED9-E9ED8E5DCED9}">
      <dgm:prSet phldrT="[Text]"/>
      <dgm:spPr/>
      <dgm:t>
        <a:bodyPr/>
        <a:lstStyle/>
        <a:p>
          <a:r>
            <a:rPr lang="en-US" dirty="0"/>
            <a:t>Check the publication date</a:t>
          </a:r>
        </a:p>
      </dgm:t>
    </dgm:pt>
    <dgm:pt modelId="{6DAF019F-40E5-4F9F-B24C-1E8EC0EE791A}" type="parTrans" cxnId="{19938F6B-711E-46C0-B01F-EBC247BB0836}">
      <dgm:prSet/>
      <dgm:spPr/>
      <dgm:t>
        <a:bodyPr/>
        <a:lstStyle/>
        <a:p>
          <a:endParaRPr lang="en-US"/>
        </a:p>
      </dgm:t>
    </dgm:pt>
    <dgm:pt modelId="{467D7200-5669-4031-9E48-E020C839BF4C}" type="sibTrans" cxnId="{19938F6B-711E-46C0-B01F-EBC247BB0836}">
      <dgm:prSet/>
      <dgm:spPr/>
      <dgm:t>
        <a:bodyPr/>
        <a:lstStyle/>
        <a:p>
          <a:endParaRPr lang="en-US"/>
        </a:p>
      </dgm:t>
    </dgm:pt>
    <dgm:pt modelId="{C5C12415-8FA5-4517-B4D4-2EE2E1EF1E4E}">
      <dgm:prSet phldrT="[Text]"/>
      <dgm:spPr/>
      <dgm:t>
        <a:bodyPr/>
        <a:lstStyle/>
        <a:p>
          <a:r>
            <a:rPr lang="en-US" dirty="0"/>
            <a:t>Check for biases</a:t>
          </a:r>
        </a:p>
      </dgm:t>
    </dgm:pt>
    <dgm:pt modelId="{A9997007-DB3E-4991-823A-6D82CB065F8F}" type="parTrans" cxnId="{4B2A6C1C-B01E-4777-B8E7-4C4CFDF9572B}">
      <dgm:prSet/>
      <dgm:spPr/>
      <dgm:t>
        <a:bodyPr/>
        <a:lstStyle/>
        <a:p>
          <a:endParaRPr lang="en-US"/>
        </a:p>
      </dgm:t>
    </dgm:pt>
    <dgm:pt modelId="{FBAA3A71-748D-4042-BC85-11744E3DF5F5}" type="sibTrans" cxnId="{4B2A6C1C-B01E-4777-B8E7-4C4CFDF9572B}">
      <dgm:prSet/>
      <dgm:spPr/>
      <dgm:t>
        <a:bodyPr/>
        <a:lstStyle/>
        <a:p>
          <a:endParaRPr lang="en-US"/>
        </a:p>
      </dgm:t>
    </dgm:pt>
    <dgm:pt modelId="{0468B6B9-F705-454F-8A00-903948B64932}">
      <dgm:prSet phldrT="[Text]"/>
      <dgm:spPr/>
      <dgm:t>
        <a:bodyPr/>
        <a:lstStyle/>
        <a:p>
          <a:r>
            <a:rPr lang="en-US" dirty="0"/>
            <a:t>Check that work is peer-reviewed</a:t>
          </a:r>
        </a:p>
      </dgm:t>
    </dgm:pt>
    <dgm:pt modelId="{A5342F8C-B068-4231-95BD-48AD12A66093}" type="parTrans" cxnId="{FDCB4CCD-6FE8-49BC-9D9F-508061C8D835}">
      <dgm:prSet/>
      <dgm:spPr/>
      <dgm:t>
        <a:bodyPr/>
        <a:lstStyle/>
        <a:p>
          <a:endParaRPr lang="en-US"/>
        </a:p>
      </dgm:t>
    </dgm:pt>
    <dgm:pt modelId="{347472FC-EFBA-4A12-941D-BA1B892CA2FE}" type="sibTrans" cxnId="{FDCB4CCD-6FE8-49BC-9D9F-508061C8D835}">
      <dgm:prSet/>
      <dgm:spPr/>
      <dgm:t>
        <a:bodyPr/>
        <a:lstStyle/>
        <a:p>
          <a:endParaRPr lang="en-US"/>
        </a:p>
      </dgm:t>
    </dgm:pt>
    <dgm:pt modelId="{AA85971D-1B22-4C62-8F06-B0CF73278F94}">
      <dgm:prSet phldrT="[Text]"/>
      <dgm:spPr/>
      <dgm:t>
        <a:bodyPr/>
        <a:lstStyle/>
        <a:p>
          <a:r>
            <a:rPr lang="en-US" dirty="0"/>
            <a:t>Validate the source</a:t>
          </a:r>
        </a:p>
      </dgm:t>
    </dgm:pt>
    <dgm:pt modelId="{F8174C05-647E-4C51-8F09-7C628801BAF3}" type="parTrans" cxnId="{555A7B88-8A62-482F-8A13-A7D730526FEB}">
      <dgm:prSet/>
      <dgm:spPr/>
      <dgm:t>
        <a:bodyPr/>
        <a:lstStyle/>
        <a:p>
          <a:endParaRPr lang="en-US"/>
        </a:p>
      </dgm:t>
    </dgm:pt>
    <dgm:pt modelId="{D85363D9-0107-4977-B5FC-658F39F31187}" type="sibTrans" cxnId="{555A7B88-8A62-482F-8A13-A7D730526FEB}">
      <dgm:prSet/>
      <dgm:spPr/>
      <dgm:t>
        <a:bodyPr/>
        <a:lstStyle/>
        <a:p>
          <a:endParaRPr lang="en-US"/>
        </a:p>
      </dgm:t>
    </dgm:pt>
    <dgm:pt modelId="{2C1CACC9-8AEB-405A-A237-51F21C8516CE}" type="pres">
      <dgm:prSet presAssocID="{BEABA921-57EA-41FA-932E-E584FA624870}" presName="diagram" presStyleCnt="0">
        <dgm:presLayoutVars>
          <dgm:dir/>
          <dgm:resizeHandles val="exact"/>
        </dgm:presLayoutVars>
      </dgm:prSet>
      <dgm:spPr/>
      <dgm:t>
        <a:bodyPr/>
        <a:lstStyle/>
        <a:p>
          <a:endParaRPr lang="en-US"/>
        </a:p>
      </dgm:t>
    </dgm:pt>
    <dgm:pt modelId="{A6AD1917-9E17-44DF-B6DA-35FC249F4384}" type="pres">
      <dgm:prSet presAssocID="{7A18B322-8A2D-4E11-9A60-7D336DC551CB}" presName="node" presStyleLbl="node1" presStyleIdx="0" presStyleCnt="8">
        <dgm:presLayoutVars>
          <dgm:bulletEnabled val="1"/>
        </dgm:presLayoutVars>
      </dgm:prSet>
      <dgm:spPr/>
      <dgm:t>
        <a:bodyPr/>
        <a:lstStyle/>
        <a:p>
          <a:endParaRPr lang="en-US"/>
        </a:p>
      </dgm:t>
    </dgm:pt>
    <dgm:pt modelId="{095E88EB-033B-4C51-A578-FF52D9023564}" type="pres">
      <dgm:prSet presAssocID="{EC1451FC-14A0-48F6-BF6E-2FB9A7BA0E35}" presName="sibTrans" presStyleCnt="0"/>
      <dgm:spPr/>
    </dgm:pt>
    <dgm:pt modelId="{0AE550FD-542A-4393-A130-38F4C60A8831}" type="pres">
      <dgm:prSet presAssocID="{C5C12415-8FA5-4517-B4D4-2EE2E1EF1E4E}" presName="node" presStyleLbl="node1" presStyleIdx="1" presStyleCnt="8">
        <dgm:presLayoutVars>
          <dgm:bulletEnabled val="1"/>
        </dgm:presLayoutVars>
      </dgm:prSet>
      <dgm:spPr/>
      <dgm:t>
        <a:bodyPr/>
        <a:lstStyle/>
        <a:p>
          <a:endParaRPr lang="en-US"/>
        </a:p>
      </dgm:t>
    </dgm:pt>
    <dgm:pt modelId="{15413304-06D5-41C6-8C94-336B52F96E69}" type="pres">
      <dgm:prSet presAssocID="{FBAA3A71-748D-4042-BC85-11744E3DF5F5}" presName="sibTrans" presStyleCnt="0"/>
      <dgm:spPr/>
    </dgm:pt>
    <dgm:pt modelId="{B3542716-4520-48FC-B566-370142080A8B}" type="pres">
      <dgm:prSet presAssocID="{AC3A0B59-F9E6-4E57-B5B0-A9D577A45F3A}" presName="node" presStyleLbl="node1" presStyleIdx="2" presStyleCnt="8">
        <dgm:presLayoutVars>
          <dgm:bulletEnabled val="1"/>
        </dgm:presLayoutVars>
      </dgm:prSet>
      <dgm:spPr/>
      <dgm:t>
        <a:bodyPr/>
        <a:lstStyle/>
        <a:p>
          <a:endParaRPr lang="en-US"/>
        </a:p>
      </dgm:t>
    </dgm:pt>
    <dgm:pt modelId="{EFA8DA95-1E12-4F7C-81C9-E9F425EC30AF}" type="pres">
      <dgm:prSet presAssocID="{4BC086A1-9FBF-4F71-B6D7-22EEED36B888}" presName="sibTrans" presStyleCnt="0"/>
      <dgm:spPr/>
    </dgm:pt>
    <dgm:pt modelId="{63FC7B6E-0437-4B42-A6D5-EA0EDA9E094F}" type="pres">
      <dgm:prSet presAssocID="{09BFDFF9-BB35-4D5F-8542-9691A2EE8E7B}" presName="node" presStyleLbl="node1" presStyleIdx="3" presStyleCnt="8">
        <dgm:presLayoutVars>
          <dgm:bulletEnabled val="1"/>
        </dgm:presLayoutVars>
      </dgm:prSet>
      <dgm:spPr/>
      <dgm:t>
        <a:bodyPr/>
        <a:lstStyle/>
        <a:p>
          <a:endParaRPr lang="en-US"/>
        </a:p>
      </dgm:t>
    </dgm:pt>
    <dgm:pt modelId="{676A9034-D8E5-4FE9-9288-822BDBDDBD66}" type="pres">
      <dgm:prSet presAssocID="{04205DF3-10A5-4CB1-AF24-4CA086257349}" presName="sibTrans" presStyleCnt="0"/>
      <dgm:spPr/>
    </dgm:pt>
    <dgm:pt modelId="{3A6F0BAC-FD8D-4877-A346-486C91AC8498}" type="pres">
      <dgm:prSet presAssocID="{D204383D-F220-489A-96A8-1A43A4E05586}" presName="node" presStyleLbl="node1" presStyleIdx="4" presStyleCnt="8">
        <dgm:presLayoutVars>
          <dgm:bulletEnabled val="1"/>
        </dgm:presLayoutVars>
      </dgm:prSet>
      <dgm:spPr/>
      <dgm:t>
        <a:bodyPr/>
        <a:lstStyle/>
        <a:p>
          <a:endParaRPr lang="en-US"/>
        </a:p>
      </dgm:t>
    </dgm:pt>
    <dgm:pt modelId="{80AB9F38-51D1-4C8B-9721-09E3FCA34663}" type="pres">
      <dgm:prSet presAssocID="{580E845B-E781-4E4E-8983-3797F43180C5}" presName="sibTrans" presStyleCnt="0"/>
      <dgm:spPr/>
    </dgm:pt>
    <dgm:pt modelId="{331DF20D-9005-43F9-9A0E-7849AA6E17E7}" type="pres">
      <dgm:prSet presAssocID="{5C894BF5-068A-4512-9ED9-E9ED8E5DCED9}" presName="node" presStyleLbl="node1" presStyleIdx="5" presStyleCnt="8">
        <dgm:presLayoutVars>
          <dgm:bulletEnabled val="1"/>
        </dgm:presLayoutVars>
      </dgm:prSet>
      <dgm:spPr/>
      <dgm:t>
        <a:bodyPr/>
        <a:lstStyle/>
        <a:p>
          <a:endParaRPr lang="en-US"/>
        </a:p>
      </dgm:t>
    </dgm:pt>
    <dgm:pt modelId="{9CC74AC4-FF55-4EC7-8EA8-59ED752509AD}" type="pres">
      <dgm:prSet presAssocID="{467D7200-5669-4031-9E48-E020C839BF4C}" presName="sibTrans" presStyleCnt="0"/>
      <dgm:spPr/>
    </dgm:pt>
    <dgm:pt modelId="{73B4021F-9844-46D4-96AE-EC3906045292}" type="pres">
      <dgm:prSet presAssocID="{0468B6B9-F705-454F-8A00-903948B64932}" presName="node" presStyleLbl="node1" presStyleIdx="6" presStyleCnt="8">
        <dgm:presLayoutVars>
          <dgm:bulletEnabled val="1"/>
        </dgm:presLayoutVars>
      </dgm:prSet>
      <dgm:spPr/>
      <dgm:t>
        <a:bodyPr/>
        <a:lstStyle/>
        <a:p>
          <a:endParaRPr lang="en-US"/>
        </a:p>
      </dgm:t>
    </dgm:pt>
    <dgm:pt modelId="{09B9017E-7D07-4163-9693-7659F1117D64}" type="pres">
      <dgm:prSet presAssocID="{347472FC-EFBA-4A12-941D-BA1B892CA2FE}" presName="sibTrans" presStyleCnt="0"/>
      <dgm:spPr/>
    </dgm:pt>
    <dgm:pt modelId="{EDE0BEAA-EF91-422B-8770-C821BCB1B62F}" type="pres">
      <dgm:prSet presAssocID="{AA85971D-1B22-4C62-8F06-B0CF73278F94}" presName="node" presStyleLbl="node1" presStyleIdx="7" presStyleCnt="8">
        <dgm:presLayoutVars>
          <dgm:bulletEnabled val="1"/>
        </dgm:presLayoutVars>
      </dgm:prSet>
      <dgm:spPr/>
      <dgm:t>
        <a:bodyPr/>
        <a:lstStyle/>
        <a:p>
          <a:endParaRPr lang="en-US"/>
        </a:p>
      </dgm:t>
    </dgm:pt>
  </dgm:ptLst>
  <dgm:cxnLst>
    <dgm:cxn modelId="{555A7B88-8A62-482F-8A13-A7D730526FEB}" srcId="{BEABA921-57EA-41FA-932E-E584FA624870}" destId="{AA85971D-1B22-4C62-8F06-B0CF73278F94}" srcOrd="7" destOrd="0" parTransId="{F8174C05-647E-4C51-8F09-7C628801BAF3}" sibTransId="{D85363D9-0107-4977-B5FC-658F39F31187}"/>
    <dgm:cxn modelId="{03989EF9-131E-4E18-9F24-9B2F4813BCA8}" type="presOf" srcId="{7A18B322-8A2D-4E11-9A60-7D336DC551CB}" destId="{A6AD1917-9E17-44DF-B6DA-35FC249F4384}" srcOrd="0" destOrd="0" presId="urn:microsoft.com/office/officeart/2005/8/layout/default"/>
    <dgm:cxn modelId="{C4A5359B-AEC7-46E8-B8EF-45F02C34BA02}" type="presOf" srcId="{BEABA921-57EA-41FA-932E-E584FA624870}" destId="{2C1CACC9-8AEB-405A-A237-51F21C8516CE}" srcOrd="0" destOrd="0" presId="urn:microsoft.com/office/officeart/2005/8/layout/default"/>
    <dgm:cxn modelId="{FDCB4CCD-6FE8-49BC-9D9F-508061C8D835}" srcId="{BEABA921-57EA-41FA-932E-E584FA624870}" destId="{0468B6B9-F705-454F-8A00-903948B64932}" srcOrd="6" destOrd="0" parTransId="{A5342F8C-B068-4231-95BD-48AD12A66093}" sibTransId="{347472FC-EFBA-4A12-941D-BA1B892CA2FE}"/>
    <dgm:cxn modelId="{EADD7E00-CD7C-4228-92E1-7EE2FC8A90BD}" type="presOf" srcId="{D204383D-F220-489A-96A8-1A43A4E05586}" destId="{3A6F0BAC-FD8D-4877-A346-486C91AC8498}" srcOrd="0" destOrd="0" presId="urn:microsoft.com/office/officeart/2005/8/layout/default"/>
    <dgm:cxn modelId="{7B19124B-D474-4E41-976E-FFF578513AF0}" srcId="{BEABA921-57EA-41FA-932E-E584FA624870}" destId="{7A18B322-8A2D-4E11-9A60-7D336DC551CB}" srcOrd="0" destOrd="0" parTransId="{E9739E84-0B59-46E4-9174-B88DB71842EE}" sibTransId="{EC1451FC-14A0-48F6-BF6E-2FB9A7BA0E35}"/>
    <dgm:cxn modelId="{02A56F18-108F-4DD0-9FB5-CF8E8A53846D}" type="presOf" srcId="{09BFDFF9-BB35-4D5F-8542-9691A2EE8E7B}" destId="{63FC7B6E-0437-4B42-A6D5-EA0EDA9E094F}" srcOrd="0" destOrd="0" presId="urn:microsoft.com/office/officeart/2005/8/layout/default"/>
    <dgm:cxn modelId="{6BDBCCE9-21B7-4395-A578-3539652D40F9}" type="presOf" srcId="{AC3A0B59-F9E6-4E57-B5B0-A9D577A45F3A}" destId="{B3542716-4520-48FC-B566-370142080A8B}" srcOrd="0" destOrd="0" presId="urn:microsoft.com/office/officeart/2005/8/layout/default"/>
    <dgm:cxn modelId="{74EB2422-513D-4C01-BF6B-D07BADB1D02A}" type="presOf" srcId="{5C894BF5-068A-4512-9ED9-E9ED8E5DCED9}" destId="{331DF20D-9005-43F9-9A0E-7849AA6E17E7}" srcOrd="0" destOrd="0" presId="urn:microsoft.com/office/officeart/2005/8/layout/default"/>
    <dgm:cxn modelId="{57F096E3-DB70-4E83-9CBB-695C97A04378}" type="presOf" srcId="{0468B6B9-F705-454F-8A00-903948B64932}" destId="{73B4021F-9844-46D4-96AE-EC3906045292}" srcOrd="0" destOrd="0" presId="urn:microsoft.com/office/officeart/2005/8/layout/default"/>
    <dgm:cxn modelId="{220C8CB9-E2FD-4C12-BFCC-B806B15B2DE8}" srcId="{BEABA921-57EA-41FA-932E-E584FA624870}" destId="{D204383D-F220-489A-96A8-1A43A4E05586}" srcOrd="4" destOrd="0" parTransId="{682F0985-5F9F-4EBA-9421-F6E72A57B5DC}" sibTransId="{580E845B-E781-4E4E-8983-3797F43180C5}"/>
    <dgm:cxn modelId="{953B0EC0-1C64-4C88-B36E-810746932C55}" srcId="{BEABA921-57EA-41FA-932E-E584FA624870}" destId="{09BFDFF9-BB35-4D5F-8542-9691A2EE8E7B}" srcOrd="3" destOrd="0" parTransId="{9CB5C9BE-F895-4903-A7D5-360DFFE3D7D3}" sibTransId="{04205DF3-10A5-4CB1-AF24-4CA086257349}"/>
    <dgm:cxn modelId="{4B2A6C1C-B01E-4777-B8E7-4C4CFDF9572B}" srcId="{BEABA921-57EA-41FA-932E-E584FA624870}" destId="{C5C12415-8FA5-4517-B4D4-2EE2E1EF1E4E}" srcOrd="1" destOrd="0" parTransId="{A9997007-DB3E-4991-823A-6D82CB065F8F}" sibTransId="{FBAA3A71-748D-4042-BC85-11744E3DF5F5}"/>
    <dgm:cxn modelId="{C318B765-BEFB-4361-A1F5-C30F956317B3}" type="presOf" srcId="{AA85971D-1B22-4C62-8F06-B0CF73278F94}" destId="{EDE0BEAA-EF91-422B-8770-C821BCB1B62F}" srcOrd="0" destOrd="0" presId="urn:microsoft.com/office/officeart/2005/8/layout/default"/>
    <dgm:cxn modelId="{19938F6B-711E-46C0-B01F-EBC247BB0836}" srcId="{BEABA921-57EA-41FA-932E-E584FA624870}" destId="{5C894BF5-068A-4512-9ED9-E9ED8E5DCED9}" srcOrd="5" destOrd="0" parTransId="{6DAF019F-40E5-4F9F-B24C-1E8EC0EE791A}" sibTransId="{467D7200-5669-4031-9E48-E020C839BF4C}"/>
    <dgm:cxn modelId="{3B9DB827-B144-4E40-A69B-357B0C63D7C0}" type="presOf" srcId="{C5C12415-8FA5-4517-B4D4-2EE2E1EF1E4E}" destId="{0AE550FD-542A-4393-A130-38F4C60A8831}" srcOrd="0" destOrd="0" presId="urn:microsoft.com/office/officeart/2005/8/layout/default"/>
    <dgm:cxn modelId="{88A6BFCB-7954-44C4-9388-3C13708AAC6D}" srcId="{BEABA921-57EA-41FA-932E-E584FA624870}" destId="{AC3A0B59-F9E6-4E57-B5B0-A9D577A45F3A}" srcOrd="2" destOrd="0" parTransId="{A9976027-B6AC-4612-8EB1-B2786ECBFDA1}" sibTransId="{4BC086A1-9FBF-4F71-B6D7-22EEED36B888}"/>
    <dgm:cxn modelId="{9AE1ABAF-F179-4940-953C-9D5F09985E5F}" type="presParOf" srcId="{2C1CACC9-8AEB-405A-A237-51F21C8516CE}" destId="{A6AD1917-9E17-44DF-B6DA-35FC249F4384}" srcOrd="0" destOrd="0" presId="urn:microsoft.com/office/officeart/2005/8/layout/default"/>
    <dgm:cxn modelId="{84B779F3-38EC-4FE2-B906-8BC0E8960181}" type="presParOf" srcId="{2C1CACC9-8AEB-405A-A237-51F21C8516CE}" destId="{095E88EB-033B-4C51-A578-FF52D9023564}" srcOrd="1" destOrd="0" presId="urn:microsoft.com/office/officeart/2005/8/layout/default"/>
    <dgm:cxn modelId="{97D7AB2D-9B23-42A5-9CF5-09F831BA5870}" type="presParOf" srcId="{2C1CACC9-8AEB-405A-A237-51F21C8516CE}" destId="{0AE550FD-542A-4393-A130-38F4C60A8831}" srcOrd="2" destOrd="0" presId="urn:microsoft.com/office/officeart/2005/8/layout/default"/>
    <dgm:cxn modelId="{0B7D295A-7F10-47B9-8FFC-D41AB1C51E6B}" type="presParOf" srcId="{2C1CACC9-8AEB-405A-A237-51F21C8516CE}" destId="{15413304-06D5-41C6-8C94-336B52F96E69}" srcOrd="3" destOrd="0" presId="urn:microsoft.com/office/officeart/2005/8/layout/default"/>
    <dgm:cxn modelId="{9F817E6D-A222-4F04-A3BB-E5C427C3FA24}" type="presParOf" srcId="{2C1CACC9-8AEB-405A-A237-51F21C8516CE}" destId="{B3542716-4520-48FC-B566-370142080A8B}" srcOrd="4" destOrd="0" presId="urn:microsoft.com/office/officeart/2005/8/layout/default"/>
    <dgm:cxn modelId="{800B20B9-73B3-4DBC-94B7-BDD11F7473F2}" type="presParOf" srcId="{2C1CACC9-8AEB-405A-A237-51F21C8516CE}" destId="{EFA8DA95-1E12-4F7C-81C9-E9F425EC30AF}" srcOrd="5" destOrd="0" presId="urn:microsoft.com/office/officeart/2005/8/layout/default"/>
    <dgm:cxn modelId="{5F010590-7D5F-4DA8-B528-FE47C12D40CD}" type="presParOf" srcId="{2C1CACC9-8AEB-405A-A237-51F21C8516CE}" destId="{63FC7B6E-0437-4B42-A6D5-EA0EDA9E094F}" srcOrd="6" destOrd="0" presId="urn:microsoft.com/office/officeart/2005/8/layout/default"/>
    <dgm:cxn modelId="{45F8CE51-A100-4A03-8979-0C7837D8BC29}" type="presParOf" srcId="{2C1CACC9-8AEB-405A-A237-51F21C8516CE}" destId="{676A9034-D8E5-4FE9-9288-822BDBDDBD66}" srcOrd="7" destOrd="0" presId="urn:microsoft.com/office/officeart/2005/8/layout/default"/>
    <dgm:cxn modelId="{E7E61184-9F23-4DDF-8C84-79E63983B865}" type="presParOf" srcId="{2C1CACC9-8AEB-405A-A237-51F21C8516CE}" destId="{3A6F0BAC-FD8D-4877-A346-486C91AC8498}" srcOrd="8" destOrd="0" presId="urn:microsoft.com/office/officeart/2005/8/layout/default"/>
    <dgm:cxn modelId="{8C1BA4F6-08DE-49EB-A8A4-70C4955DDD0B}" type="presParOf" srcId="{2C1CACC9-8AEB-405A-A237-51F21C8516CE}" destId="{80AB9F38-51D1-4C8B-9721-09E3FCA34663}" srcOrd="9" destOrd="0" presId="urn:microsoft.com/office/officeart/2005/8/layout/default"/>
    <dgm:cxn modelId="{D354391B-DD3C-43E0-BB3E-B967639E2F48}" type="presParOf" srcId="{2C1CACC9-8AEB-405A-A237-51F21C8516CE}" destId="{331DF20D-9005-43F9-9A0E-7849AA6E17E7}" srcOrd="10" destOrd="0" presId="urn:microsoft.com/office/officeart/2005/8/layout/default"/>
    <dgm:cxn modelId="{1323CBBF-8A2D-44BA-984A-A32AE50C957C}" type="presParOf" srcId="{2C1CACC9-8AEB-405A-A237-51F21C8516CE}" destId="{9CC74AC4-FF55-4EC7-8EA8-59ED752509AD}" srcOrd="11" destOrd="0" presId="urn:microsoft.com/office/officeart/2005/8/layout/default"/>
    <dgm:cxn modelId="{A7145BCD-7389-4DA2-8400-12D47F446E09}" type="presParOf" srcId="{2C1CACC9-8AEB-405A-A237-51F21C8516CE}" destId="{73B4021F-9844-46D4-96AE-EC3906045292}" srcOrd="12" destOrd="0" presId="urn:microsoft.com/office/officeart/2005/8/layout/default"/>
    <dgm:cxn modelId="{22B43362-E717-40D4-8C9B-1F1350119D25}" type="presParOf" srcId="{2C1CACC9-8AEB-405A-A237-51F21C8516CE}" destId="{09B9017E-7D07-4163-9693-7659F1117D64}" srcOrd="13" destOrd="0" presId="urn:microsoft.com/office/officeart/2005/8/layout/default"/>
    <dgm:cxn modelId="{EB9B4E57-6927-4525-BAD6-2C34C6373BCF}" type="presParOf" srcId="{2C1CACC9-8AEB-405A-A237-51F21C8516CE}" destId="{EDE0BEAA-EF91-422B-8770-C821BCB1B62F}" srcOrd="14"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D9988FC-F70C-4D4F-8BAC-A083D0AB025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8ECAF263-736F-413F-A5A3-87FF69B6EFC2}">
      <dgm:prSet phldrT="[Text]" custT="1"/>
      <dgm:spPr/>
      <dgm:t>
        <a:bodyPr/>
        <a:lstStyle/>
        <a:p>
          <a:r>
            <a:rPr lang="en-US" sz="2600" dirty="0"/>
            <a:t>Check with experts</a:t>
          </a:r>
        </a:p>
      </dgm:t>
    </dgm:pt>
    <dgm:pt modelId="{7765EFC4-C35D-4397-8E8E-1D5F589999BF}" type="parTrans" cxnId="{C1BD336D-CA50-416A-8F0C-983D6C944F1D}">
      <dgm:prSet/>
      <dgm:spPr/>
      <dgm:t>
        <a:bodyPr/>
        <a:lstStyle/>
        <a:p>
          <a:endParaRPr lang="en-US"/>
        </a:p>
      </dgm:t>
    </dgm:pt>
    <dgm:pt modelId="{31075263-725D-4A2A-8ED5-B3B732BE97FF}" type="sibTrans" cxnId="{C1BD336D-CA50-416A-8F0C-983D6C944F1D}">
      <dgm:prSet/>
      <dgm:spPr/>
      <dgm:t>
        <a:bodyPr/>
        <a:lstStyle/>
        <a:p>
          <a:endParaRPr lang="en-US"/>
        </a:p>
      </dgm:t>
    </dgm:pt>
    <dgm:pt modelId="{5DE8B582-5EDB-469E-A05D-60FE5C64CE6E}">
      <dgm:prSet phldrT="[Text]" custT="1"/>
      <dgm:spPr/>
      <dgm:t>
        <a:bodyPr/>
        <a:lstStyle/>
        <a:p>
          <a:r>
            <a:rPr lang="en-US" sz="2600" dirty="0"/>
            <a:t>Check with health professionals</a:t>
          </a:r>
        </a:p>
      </dgm:t>
    </dgm:pt>
    <dgm:pt modelId="{F0DA763A-6137-43B1-A015-D7440CD231CC}" type="parTrans" cxnId="{70BCFD5C-9263-435D-BC82-A31D35232189}">
      <dgm:prSet/>
      <dgm:spPr/>
      <dgm:t>
        <a:bodyPr/>
        <a:lstStyle/>
        <a:p>
          <a:endParaRPr lang="en-US"/>
        </a:p>
      </dgm:t>
    </dgm:pt>
    <dgm:pt modelId="{5ABB7474-1430-4F70-B71A-EBE88B9EC8D9}" type="sibTrans" cxnId="{70BCFD5C-9263-435D-BC82-A31D35232189}">
      <dgm:prSet/>
      <dgm:spPr/>
      <dgm:t>
        <a:bodyPr/>
        <a:lstStyle/>
        <a:p>
          <a:endParaRPr lang="en-US"/>
        </a:p>
      </dgm:t>
    </dgm:pt>
    <dgm:pt modelId="{E6D545D0-5050-43CE-B680-9EB8C2F66C6B}">
      <dgm:prSet phldrT="[Text]" custT="1"/>
      <dgm:spPr/>
      <dgm:t>
        <a:bodyPr/>
        <a:lstStyle/>
        <a:p>
          <a:r>
            <a:rPr lang="en-US" sz="2600" dirty="0"/>
            <a:t>Cross check with other sources</a:t>
          </a:r>
        </a:p>
      </dgm:t>
    </dgm:pt>
    <dgm:pt modelId="{12A19EEA-9A91-46B0-963E-240CDCB10A63}" type="parTrans" cxnId="{CBC8AA91-02FA-4AAA-91CA-D9D057B77763}">
      <dgm:prSet/>
      <dgm:spPr/>
      <dgm:t>
        <a:bodyPr/>
        <a:lstStyle/>
        <a:p>
          <a:endParaRPr lang="en-US"/>
        </a:p>
      </dgm:t>
    </dgm:pt>
    <dgm:pt modelId="{91C6FBA5-B4A4-433A-A624-70CC2330C19B}" type="sibTrans" cxnId="{CBC8AA91-02FA-4AAA-91CA-D9D057B77763}">
      <dgm:prSet/>
      <dgm:spPr/>
      <dgm:t>
        <a:bodyPr/>
        <a:lstStyle/>
        <a:p>
          <a:endParaRPr lang="en-US"/>
        </a:p>
      </dgm:t>
    </dgm:pt>
    <dgm:pt modelId="{ACB1CFBA-C01E-47A4-84FD-81C4498765F5}" type="pres">
      <dgm:prSet presAssocID="{BD9988FC-F70C-4D4F-8BAC-A083D0AB0256}" presName="diagram" presStyleCnt="0">
        <dgm:presLayoutVars>
          <dgm:dir/>
          <dgm:resizeHandles val="exact"/>
        </dgm:presLayoutVars>
      </dgm:prSet>
      <dgm:spPr/>
      <dgm:t>
        <a:bodyPr/>
        <a:lstStyle/>
        <a:p>
          <a:endParaRPr lang="en-US"/>
        </a:p>
      </dgm:t>
    </dgm:pt>
    <dgm:pt modelId="{1F7E5E79-7A72-439F-8CDE-8680CF8FC273}" type="pres">
      <dgm:prSet presAssocID="{8ECAF263-736F-413F-A5A3-87FF69B6EFC2}" presName="node" presStyleLbl="node1" presStyleIdx="0" presStyleCnt="3">
        <dgm:presLayoutVars>
          <dgm:bulletEnabled val="1"/>
        </dgm:presLayoutVars>
      </dgm:prSet>
      <dgm:spPr/>
      <dgm:t>
        <a:bodyPr/>
        <a:lstStyle/>
        <a:p>
          <a:endParaRPr lang="en-US"/>
        </a:p>
      </dgm:t>
    </dgm:pt>
    <dgm:pt modelId="{BF8FA9B2-85DE-4B0C-B4ED-79E738C298E3}" type="pres">
      <dgm:prSet presAssocID="{31075263-725D-4A2A-8ED5-B3B732BE97FF}" presName="sibTrans" presStyleCnt="0"/>
      <dgm:spPr/>
    </dgm:pt>
    <dgm:pt modelId="{C14E6E7A-A8E9-4B36-96E0-D7769876948A}" type="pres">
      <dgm:prSet presAssocID="{5DE8B582-5EDB-469E-A05D-60FE5C64CE6E}" presName="node" presStyleLbl="node1" presStyleIdx="1" presStyleCnt="3" custLinFactNeighborX="0" custLinFactNeighborY="88814">
        <dgm:presLayoutVars>
          <dgm:bulletEnabled val="1"/>
        </dgm:presLayoutVars>
      </dgm:prSet>
      <dgm:spPr/>
      <dgm:t>
        <a:bodyPr/>
        <a:lstStyle/>
        <a:p>
          <a:endParaRPr lang="en-US"/>
        </a:p>
      </dgm:t>
    </dgm:pt>
    <dgm:pt modelId="{DA1BC30A-D1BD-4F35-B6B4-6887BBEAAF50}" type="pres">
      <dgm:prSet presAssocID="{5ABB7474-1430-4F70-B71A-EBE88B9EC8D9}" presName="sibTrans" presStyleCnt="0"/>
      <dgm:spPr/>
    </dgm:pt>
    <dgm:pt modelId="{9562842C-7F00-4987-9DAC-353018DAD498}" type="pres">
      <dgm:prSet presAssocID="{E6D545D0-5050-43CE-B680-9EB8C2F66C6B}" presName="node" presStyleLbl="node1" presStyleIdx="2" presStyleCnt="3" custLinFactY="-30095" custLinFactNeighborX="0" custLinFactNeighborY="-100000">
        <dgm:presLayoutVars>
          <dgm:bulletEnabled val="1"/>
        </dgm:presLayoutVars>
      </dgm:prSet>
      <dgm:spPr/>
      <dgm:t>
        <a:bodyPr/>
        <a:lstStyle/>
        <a:p>
          <a:endParaRPr lang="en-US"/>
        </a:p>
      </dgm:t>
    </dgm:pt>
  </dgm:ptLst>
  <dgm:cxnLst>
    <dgm:cxn modelId="{CBC8AA91-02FA-4AAA-91CA-D9D057B77763}" srcId="{BD9988FC-F70C-4D4F-8BAC-A083D0AB0256}" destId="{E6D545D0-5050-43CE-B680-9EB8C2F66C6B}" srcOrd="2" destOrd="0" parTransId="{12A19EEA-9A91-46B0-963E-240CDCB10A63}" sibTransId="{91C6FBA5-B4A4-433A-A624-70CC2330C19B}"/>
    <dgm:cxn modelId="{8C58F44A-A1EF-4EA9-A94B-FF28158F1F0C}" type="presOf" srcId="{5DE8B582-5EDB-469E-A05D-60FE5C64CE6E}" destId="{C14E6E7A-A8E9-4B36-96E0-D7769876948A}" srcOrd="0" destOrd="0" presId="urn:microsoft.com/office/officeart/2005/8/layout/default"/>
    <dgm:cxn modelId="{6310F454-849C-4981-8D09-93790F712D37}" type="presOf" srcId="{8ECAF263-736F-413F-A5A3-87FF69B6EFC2}" destId="{1F7E5E79-7A72-439F-8CDE-8680CF8FC273}" srcOrd="0" destOrd="0" presId="urn:microsoft.com/office/officeart/2005/8/layout/default"/>
    <dgm:cxn modelId="{C1BD336D-CA50-416A-8F0C-983D6C944F1D}" srcId="{BD9988FC-F70C-4D4F-8BAC-A083D0AB0256}" destId="{8ECAF263-736F-413F-A5A3-87FF69B6EFC2}" srcOrd="0" destOrd="0" parTransId="{7765EFC4-C35D-4397-8E8E-1D5F589999BF}" sibTransId="{31075263-725D-4A2A-8ED5-B3B732BE97FF}"/>
    <dgm:cxn modelId="{70BCFD5C-9263-435D-BC82-A31D35232189}" srcId="{BD9988FC-F70C-4D4F-8BAC-A083D0AB0256}" destId="{5DE8B582-5EDB-469E-A05D-60FE5C64CE6E}" srcOrd="1" destOrd="0" parTransId="{F0DA763A-6137-43B1-A015-D7440CD231CC}" sibTransId="{5ABB7474-1430-4F70-B71A-EBE88B9EC8D9}"/>
    <dgm:cxn modelId="{07A06157-8A10-43A1-886E-D80FAF5140D3}" type="presOf" srcId="{E6D545D0-5050-43CE-B680-9EB8C2F66C6B}" destId="{9562842C-7F00-4987-9DAC-353018DAD498}" srcOrd="0" destOrd="0" presId="urn:microsoft.com/office/officeart/2005/8/layout/default"/>
    <dgm:cxn modelId="{1226F47D-2A39-4E6D-B598-3891ADC9879A}" type="presOf" srcId="{BD9988FC-F70C-4D4F-8BAC-A083D0AB0256}" destId="{ACB1CFBA-C01E-47A4-84FD-81C4498765F5}" srcOrd="0" destOrd="0" presId="urn:microsoft.com/office/officeart/2005/8/layout/default"/>
    <dgm:cxn modelId="{DD88A5F4-7CCD-4B3D-83C6-741F256A2627}" type="presParOf" srcId="{ACB1CFBA-C01E-47A4-84FD-81C4498765F5}" destId="{1F7E5E79-7A72-439F-8CDE-8680CF8FC273}" srcOrd="0" destOrd="0" presId="urn:microsoft.com/office/officeart/2005/8/layout/default"/>
    <dgm:cxn modelId="{76C90476-E15E-4BDD-ACE4-93F2D7CDB20F}" type="presParOf" srcId="{ACB1CFBA-C01E-47A4-84FD-81C4498765F5}" destId="{BF8FA9B2-85DE-4B0C-B4ED-79E738C298E3}" srcOrd="1" destOrd="0" presId="urn:microsoft.com/office/officeart/2005/8/layout/default"/>
    <dgm:cxn modelId="{1F7471C4-C510-4D2A-9B4C-B8B76424778C}" type="presParOf" srcId="{ACB1CFBA-C01E-47A4-84FD-81C4498765F5}" destId="{C14E6E7A-A8E9-4B36-96E0-D7769876948A}" srcOrd="2" destOrd="0" presId="urn:microsoft.com/office/officeart/2005/8/layout/default"/>
    <dgm:cxn modelId="{B211BD05-5482-4405-B839-8E2A481FA2C5}" type="presParOf" srcId="{ACB1CFBA-C01E-47A4-84FD-81C4498765F5}" destId="{DA1BC30A-D1BD-4F35-B6B4-6887BBEAAF50}" srcOrd="3" destOrd="0" presId="urn:microsoft.com/office/officeart/2005/8/layout/default"/>
    <dgm:cxn modelId="{3A31BBA6-A499-4AAB-89BC-431291BF9EED}" type="presParOf" srcId="{ACB1CFBA-C01E-47A4-84FD-81C4498765F5}" destId="{9562842C-7F00-4987-9DAC-353018DAD498}" srcOrd="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AC21E7E7-3DE4-4DA0-9A66-405BE4FD8894}"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9184D86E-470E-4EFD-B520-60246F9AC3FA}">
      <dgm:prSet phldrT="[Text]" custT="1"/>
      <dgm:spPr/>
      <dgm:t>
        <a:bodyPr/>
        <a:lstStyle/>
        <a:p>
          <a:r>
            <a:rPr lang="en-US" sz="2600" dirty="0"/>
            <a:t>Other</a:t>
          </a:r>
        </a:p>
      </dgm:t>
    </dgm:pt>
    <dgm:pt modelId="{C4ECBA54-5201-4A02-8678-ABEFC2AAD14D}" type="parTrans" cxnId="{659C73CB-584C-4C2A-8F46-6643F407EA8A}">
      <dgm:prSet/>
      <dgm:spPr/>
      <dgm:t>
        <a:bodyPr/>
        <a:lstStyle/>
        <a:p>
          <a:endParaRPr lang="en-US"/>
        </a:p>
      </dgm:t>
    </dgm:pt>
    <dgm:pt modelId="{2309639C-9F9F-4140-A7A2-BB6FE68551B2}" type="sibTrans" cxnId="{659C73CB-584C-4C2A-8F46-6643F407EA8A}">
      <dgm:prSet/>
      <dgm:spPr/>
      <dgm:t>
        <a:bodyPr/>
        <a:lstStyle/>
        <a:p>
          <a:endParaRPr lang="en-US"/>
        </a:p>
      </dgm:t>
    </dgm:pt>
    <dgm:pt modelId="{47D828E1-9FFF-4E1E-A340-619B2D156CF2}">
      <dgm:prSet phldrT="[Text]" custT="1"/>
      <dgm:spPr/>
      <dgm:t>
        <a:bodyPr/>
        <a:lstStyle/>
        <a:p>
          <a:r>
            <a:rPr lang="en-US" sz="2600" dirty="0"/>
            <a:t>Don’t check validity</a:t>
          </a:r>
        </a:p>
      </dgm:t>
    </dgm:pt>
    <dgm:pt modelId="{28554C52-7342-4626-A79B-A93A469A41C4}" type="parTrans" cxnId="{B4B53AF5-08F0-4DE9-90A2-88B933AECE10}">
      <dgm:prSet/>
      <dgm:spPr/>
      <dgm:t>
        <a:bodyPr/>
        <a:lstStyle/>
        <a:p>
          <a:endParaRPr lang="en-US"/>
        </a:p>
      </dgm:t>
    </dgm:pt>
    <dgm:pt modelId="{F5288CC9-693C-4659-857A-CEC203995DBD}" type="sibTrans" cxnId="{B4B53AF5-08F0-4DE9-90A2-88B933AECE10}">
      <dgm:prSet/>
      <dgm:spPr/>
      <dgm:t>
        <a:bodyPr/>
        <a:lstStyle/>
        <a:p>
          <a:endParaRPr lang="en-US"/>
        </a:p>
      </dgm:t>
    </dgm:pt>
    <dgm:pt modelId="{0010BEDA-3061-4227-9317-42626FA46180}">
      <dgm:prSet phldrT="[Text]" custT="1"/>
      <dgm:spPr/>
      <dgm:t>
        <a:bodyPr/>
        <a:lstStyle/>
        <a:p>
          <a:r>
            <a:rPr lang="en-US" sz="2600" dirty="0"/>
            <a:t>Personal experience</a:t>
          </a:r>
        </a:p>
      </dgm:t>
    </dgm:pt>
    <dgm:pt modelId="{63D75FED-3691-4F75-98D4-576BC912C7CE}" type="parTrans" cxnId="{299D96D4-62D1-4B24-8E43-1406DDA9170D}">
      <dgm:prSet/>
      <dgm:spPr/>
      <dgm:t>
        <a:bodyPr/>
        <a:lstStyle/>
        <a:p>
          <a:endParaRPr lang="en-US"/>
        </a:p>
      </dgm:t>
    </dgm:pt>
    <dgm:pt modelId="{2DA3D8EB-0690-4698-84B4-17FE9382122A}" type="sibTrans" cxnId="{299D96D4-62D1-4B24-8E43-1406DDA9170D}">
      <dgm:prSet/>
      <dgm:spPr/>
      <dgm:t>
        <a:bodyPr/>
        <a:lstStyle/>
        <a:p>
          <a:endParaRPr lang="en-US"/>
        </a:p>
      </dgm:t>
    </dgm:pt>
    <dgm:pt modelId="{D32F6025-1FB1-464A-9A5D-885E575799C2}" type="pres">
      <dgm:prSet presAssocID="{AC21E7E7-3DE4-4DA0-9A66-405BE4FD8894}" presName="diagram" presStyleCnt="0">
        <dgm:presLayoutVars>
          <dgm:dir/>
          <dgm:resizeHandles val="exact"/>
        </dgm:presLayoutVars>
      </dgm:prSet>
      <dgm:spPr/>
      <dgm:t>
        <a:bodyPr/>
        <a:lstStyle/>
        <a:p>
          <a:endParaRPr lang="en-US"/>
        </a:p>
      </dgm:t>
    </dgm:pt>
    <dgm:pt modelId="{88EA1BBC-5E1B-46A7-AC7B-52952993B69D}" type="pres">
      <dgm:prSet presAssocID="{9184D86E-470E-4EFD-B520-60246F9AC3FA}" presName="node" presStyleLbl="node1" presStyleIdx="0" presStyleCnt="3">
        <dgm:presLayoutVars>
          <dgm:bulletEnabled val="1"/>
        </dgm:presLayoutVars>
      </dgm:prSet>
      <dgm:spPr/>
      <dgm:t>
        <a:bodyPr/>
        <a:lstStyle/>
        <a:p>
          <a:endParaRPr lang="en-US"/>
        </a:p>
      </dgm:t>
    </dgm:pt>
    <dgm:pt modelId="{37A1D514-A06D-4134-80C1-62035A16E570}" type="pres">
      <dgm:prSet presAssocID="{2309639C-9F9F-4140-A7A2-BB6FE68551B2}" presName="sibTrans" presStyleCnt="0"/>
      <dgm:spPr/>
    </dgm:pt>
    <dgm:pt modelId="{A990DBA3-BDBA-48C9-9869-0D962A8AD916}" type="pres">
      <dgm:prSet presAssocID="{47D828E1-9FFF-4E1E-A340-619B2D156CF2}" presName="node" presStyleLbl="node1" presStyleIdx="1" presStyleCnt="3" custLinFactNeighborX="643" custLinFactNeighborY="-10794">
        <dgm:presLayoutVars>
          <dgm:bulletEnabled val="1"/>
        </dgm:presLayoutVars>
      </dgm:prSet>
      <dgm:spPr/>
      <dgm:t>
        <a:bodyPr/>
        <a:lstStyle/>
        <a:p>
          <a:endParaRPr lang="en-US"/>
        </a:p>
      </dgm:t>
    </dgm:pt>
    <dgm:pt modelId="{5BD09B87-9940-4410-8F3A-90E8768B9079}" type="pres">
      <dgm:prSet presAssocID="{F5288CC9-693C-4659-857A-CEC203995DBD}" presName="sibTrans" presStyleCnt="0"/>
      <dgm:spPr/>
    </dgm:pt>
    <dgm:pt modelId="{B62D40CA-BE20-4247-A03D-4015EDD1F2D6}" type="pres">
      <dgm:prSet presAssocID="{0010BEDA-3061-4227-9317-42626FA46180}" presName="node" presStyleLbl="node1" presStyleIdx="2" presStyleCnt="3" custLinFactNeighborX="643" custLinFactNeighborY="-25110">
        <dgm:presLayoutVars>
          <dgm:bulletEnabled val="1"/>
        </dgm:presLayoutVars>
      </dgm:prSet>
      <dgm:spPr/>
      <dgm:t>
        <a:bodyPr/>
        <a:lstStyle/>
        <a:p>
          <a:endParaRPr lang="en-US"/>
        </a:p>
      </dgm:t>
    </dgm:pt>
  </dgm:ptLst>
  <dgm:cxnLst>
    <dgm:cxn modelId="{299D96D4-62D1-4B24-8E43-1406DDA9170D}" srcId="{AC21E7E7-3DE4-4DA0-9A66-405BE4FD8894}" destId="{0010BEDA-3061-4227-9317-42626FA46180}" srcOrd="2" destOrd="0" parTransId="{63D75FED-3691-4F75-98D4-576BC912C7CE}" sibTransId="{2DA3D8EB-0690-4698-84B4-17FE9382122A}"/>
    <dgm:cxn modelId="{3CD92DD6-0C94-45D3-9210-6BA7E8570997}" type="presOf" srcId="{0010BEDA-3061-4227-9317-42626FA46180}" destId="{B62D40CA-BE20-4247-A03D-4015EDD1F2D6}" srcOrd="0" destOrd="0" presId="urn:microsoft.com/office/officeart/2005/8/layout/default"/>
    <dgm:cxn modelId="{659C73CB-584C-4C2A-8F46-6643F407EA8A}" srcId="{AC21E7E7-3DE4-4DA0-9A66-405BE4FD8894}" destId="{9184D86E-470E-4EFD-B520-60246F9AC3FA}" srcOrd="0" destOrd="0" parTransId="{C4ECBA54-5201-4A02-8678-ABEFC2AAD14D}" sibTransId="{2309639C-9F9F-4140-A7A2-BB6FE68551B2}"/>
    <dgm:cxn modelId="{A68AE482-BDEC-40D4-9273-E92A3E8AAC42}" type="presOf" srcId="{47D828E1-9FFF-4E1E-A340-619B2D156CF2}" destId="{A990DBA3-BDBA-48C9-9869-0D962A8AD916}" srcOrd="0" destOrd="0" presId="urn:microsoft.com/office/officeart/2005/8/layout/default"/>
    <dgm:cxn modelId="{B4B53AF5-08F0-4DE9-90A2-88B933AECE10}" srcId="{AC21E7E7-3DE4-4DA0-9A66-405BE4FD8894}" destId="{47D828E1-9FFF-4E1E-A340-619B2D156CF2}" srcOrd="1" destOrd="0" parTransId="{28554C52-7342-4626-A79B-A93A469A41C4}" sibTransId="{F5288CC9-693C-4659-857A-CEC203995DBD}"/>
    <dgm:cxn modelId="{31C2688C-540B-4BFE-A689-429B5F0DAAEA}" type="presOf" srcId="{AC21E7E7-3DE4-4DA0-9A66-405BE4FD8894}" destId="{D32F6025-1FB1-464A-9A5D-885E575799C2}" srcOrd="0" destOrd="0" presId="urn:microsoft.com/office/officeart/2005/8/layout/default"/>
    <dgm:cxn modelId="{75121F94-7C2F-4193-ABFA-DB3EF5EFF0DE}" type="presOf" srcId="{9184D86E-470E-4EFD-B520-60246F9AC3FA}" destId="{88EA1BBC-5E1B-46A7-AC7B-52952993B69D}" srcOrd="0" destOrd="0" presId="urn:microsoft.com/office/officeart/2005/8/layout/default"/>
    <dgm:cxn modelId="{0A0BAC0F-16A2-453A-8CAC-B4C8E2BDDFF6}" type="presParOf" srcId="{D32F6025-1FB1-464A-9A5D-885E575799C2}" destId="{88EA1BBC-5E1B-46A7-AC7B-52952993B69D}" srcOrd="0" destOrd="0" presId="urn:microsoft.com/office/officeart/2005/8/layout/default"/>
    <dgm:cxn modelId="{588E6D29-6F0A-4F8D-ABF6-CE98B801449C}" type="presParOf" srcId="{D32F6025-1FB1-464A-9A5D-885E575799C2}" destId="{37A1D514-A06D-4134-80C1-62035A16E570}" srcOrd="1" destOrd="0" presId="urn:microsoft.com/office/officeart/2005/8/layout/default"/>
    <dgm:cxn modelId="{FD0D7133-D4B9-48C6-9FE2-68488AEA5860}" type="presParOf" srcId="{D32F6025-1FB1-464A-9A5D-885E575799C2}" destId="{A990DBA3-BDBA-48C9-9869-0D962A8AD916}" srcOrd="2" destOrd="0" presId="urn:microsoft.com/office/officeart/2005/8/layout/default"/>
    <dgm:cxn modelId="{FF46F872-54E8-47F9-9EBE-1FAD157B8396}" type="presParOf" srcId="{D32F6025-1FB1-464A-9A5D-885E575799C2}" destId="{5BD09B87-9940-4410-8F3A-90E8768B9079}" srcOrd="3" destOrd="0" presId="urn:microsoft.com/office/officeart/2005/8/layout/default"/>
    <dgm:cxn modelId="{265AEDAE-85AA-4D8C-9B7A-544E050BF2EC}" type="presParOf" srcId="{D32F6025-1FB1-464A-9A5D-885E575799C2}" destId="{B62D40CA-BE20-4247-A03D-4015EDD1F2D6}" srcOrd="4" destOrd="0" presId="urn:microsoft.com/office/officeart/2005/8/layout/defaul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3F4333D-18F5-414A-9C39-19DED31EBFBE}"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236C5017-4DCB-4A29-A252-72CD1C460482}">
      <dgm:prSet phldrT="[Text]"/>
      <dgm:spPr/>
      <dgm:t>
        <a:bodyPr/>
        <a:lstStyle/>
        <a:p>
          <a:r>
            <a:rPr lang="en-US" dirty="0"/>
            <a:t>Use government sites</a:t>
          </a:r>
        </a:p>
      </dgm:t>
    </dgm:pt>
    <dgm:pt modelId="{DE936B92-0011-41C8-BA59-7BC7817F6E52}" type="parTrans" cxnId="{D3FE35C1-35A3-4F8E-B0EE-1E96EBA0EE66}">
      <dgm:prSet/>
      <dgm:spPr/>
      <dgm:t>
        <a:bodyPr/>
        <a:lstStyle/>
        <a:p>
          <a:endParaRPr lang="en-US"/>
        </a:p>
      </dgm:t>
    </dgm:pt>
    <dgm:pt modelId="{B72B4675-B820-4C56-999C-CEABE3967D9E}" type="sibTrans" cxnId="{D3FE35C1-35A3-4F8E-B0EE-1E96EBA0EE66}">
      <dgm:prSet/>
      <dgm:spPr/>
      <dgm:t>
        <a:bodyPr/>
        <a:lstStyle/>
        <a:p>
          <a:endParaRPr lang="en-US"/>
        </a:p>
      </dgm:t>
    </dgm:pt>
    <dgm:pt modelId="{9EE3C81A-523E-4DE1-B41C-BC3A41E82CEF}">
      <dgm:prSet phldrT="[Text]"/>
      <dgm:spPr/>
      <dgm:t>
        <a:bodyPr/>
        <a:lstStyle/>
        <a:p>
          <a:r>
            <a:rPr lang="en-US" dirty="0"/>
            <a:t>Use reliable sources</a:t>
          </a:r>
        </a:p>
      </dgm:t>
    </dgm:pt>
    <dgm:pt modelId="{F76CE62F-2BF8-45E0-948D-D5DDFA545C90}" type="parTrans" cxnId="{C58AAA23-EF05-4868-8509-D5E183905135}">
      <dgm:prSet/>
      <dgm:spPr/>
      <dgm:t>
        <a:bodyPr/>
        <a:lstStyle/>
        <a:p>
          <a:endParaRPr lang="en-US"/>
        </a:p>
      </dgm:t>
    </dgm:pt>
    <dgm:pt modelId="{293608F0-0AA2-4E8D-9DF6-D8B90E21A75E}" type="sibTrans" cxnId="{C58AAA23-EF05-4868-8509-D5E183905135}">
      <dgm:prSet/>
      <dgm:spPr/>
      <dgm:t>
        <a:bodyPr/>
        <a:lstStyle/>
        <a:p>
          <a:endParaRPr lang="en-US"/>
        </a:p>
      </dgm:t>
    </dgm:pt>
    <dgm:pt modelId="{51B7594A-11C7-4458-AF11-868146343D44}">
      <dgm:prSet phldrT="[Text]"/>
      <dgm:spPr/>
      <dgm:t>
        <a:bodyPr/>
        <a:lstStyle/>
        <a:p>
          <a:r>
            <a:rPr lang="en-US" dirty="0"/>
            <a:t>Use Mayo Clinic</a:t>
          </a:r>
        </a:p>
      </dgm:t>
    </dgm:pt>
    <dgm:pt modelId="{7F33C266-CD4A-4E76-BBC3-BBB583EFF36B}" type="parTrans" cxnId="{4969E372-2376-410D-B4A9-82C5170EA5CC}">
      <dgm:prSet/>
      <dgm:spPr/>
      <dgm:t>
        <a:bodyPr/>
        <a:lstStyle/>
        <a:p>
          <a:endParaRPr lang="en-US"/>
        </a:p>
      </dgm:t>
    </dgm:pt>
    <dgm:pt modelId="{0B4DB6DC-DD87-4D13-8251-3D0031AF939D}" type="sibTrans" cxnId="{4969E372-2376-410D-B4A9-82C5170EA5CC}">
      <dgm:prSet/>
      <dgm:spPr/>
      <dgm:t>
        <a:bodyPr/>
        <a:lstStyle/>
        <a:p>
          <a:endParaRPr lang="en-US"/>
        </a:p>
      </dgm:t>
    </dgm:pt>
    <dgm:pt modelId="{3B21A786-3ED7-411B-B2DF-3B0300C02AC5}">
      <dgm:prSet phldrT="[Text]"/>
      <dgm:spPr/>
      <dgm:t>
        <a:bodyPr/>
        <a:lstStyle/>
        <a:p>
          <a:r>
            <a:rPr lang="en-US" dirty="0"/>
            <a:t>Use nonprofit websites</a:t>
          </a:r>
        </a:p>
      </dgm:t>
    </dgm:pt>
    <dgm:pt modelId="{CC9494E4-0E4F-46FC-BAE2-C6F6637B0EA7}" type="parTrans" cxnId="{F82DB07D-B79A-40BE-AE0B-D33EB70F0035}">
      <dgm:prSet/>
      <dgm:spPr/>
      <dgm:t>
        <a:bodyPr/>
        <a:lstStyle/>
        <a:p>
          <a:endParaRPr lang="en-US"/>
        </a:p>
      </dgm:t>
    </dgm:pt>
    <dgm:pt modelId="{E52CF6F2-421D-4BF0-867B-48DBB3E32DD9}" type="sibTrans" cxnId="{F82DB07D-B79A-40BE-AE0B-D33EB70F0035}">
      <dgm:prSet/>
      <dgm:spPr/>
      <dgm:t>
        <a:bodyPr/>
        <a:lstStyle/>
        <a:p>
          <a:endParaRPr lang="en-US"/>
        </a:p>
      </dgm:t>
    </dgm:pt>
    <dgm:pt modelId="{FCEA70A2-14FF-45E4-B20C-DEC4BCA5A518}">
      <dgm:prSet phldrT="[Text]"/>
      <dgm:spPr/>
      <dgm:t>
        <a:bodyPr/>
        <a:lstStyle/>
        <a:p>
          <a:r>
            <a:rPr lang="en-US" dirty="0"/>
            <a:t>Use PubMed</a:t>
          </a:r>
        </a:p>
      </dgm:t>
    </dgm:pt>
    <dgm:pt modelId="{C87477FD-7DF1-4D37-AA8D-5A45190C326C}" type="parTrans" cxnId="{EB862603-956C-45D1-909E-DE6E2AF05060}">
      <dgm:prSet/>
      <dgm:spPr/>
      <dgm:t>
        <a:bodyPr/>
        <a:lstStyle/>
        <a:p>
          <a:endParaRPr lang="en-US"/>
        </a:p>
      </dgm:t>
    </dgm:pt>
    <dgm:pt modelId="{BBF50607-3E5A-424F-B27F-100CCDCF8A6D}" type="sibTrans" cxnId="{EB862603-956C-45D1-909E-DE6E2AF05060}">
      <dgm:prSet/>
      <dgm:spPr/>
      <dgm:t>
        <a:bodyPr/>
        <a:lstStyle/>
        <a:p>
          <a:endParaRPr lang="en-US"/>
        </a:p>
      </dgm:t>
    </dgm:pt>
    <dgm:pt modelId="{46EA50AC-5366-4399-962A-07C9AFA23F25}">
      <dgm:prSet phldrT="[Text]"/>
      <dgm:spPr/>
      <dgm:t>
        <a:bodyPr/>
        <a:lstStyle/>
        <a:p>
          <a:r>
            <a:rPr lang="en-US" dirty="0"/>
            <a:t>Use hospital websites</a:t>
          </a:r>
        </a:p>
      </dgm:t>
    </dgm:pt>
    <dgm:pt modelId="{70224AEE-2E6A-4E3D-82AB-2C375C2A0CD5}" type="parTrans" cxnId="{40FA8D90-D4DE-4895-8758-26C06DB7445F}">
      <dgm:prSet/>
      <dgm:spPr/>
    </dgm:pt>
    <dgm:pt modelId="{30F4B6A0-61CE-4CC5-9C4F-D5CDD8B04FBD}" type="sibTrans" cxnId="{40FA8D90-D4DE-4895-8758-26C06DB7445F}">
      <dgm:prSet/>
      <dgm:spPr/>
    </dgm:pt>
    <dgm:pt modelId="{8C829E0C-951B-47B0-9AAA-E7A81CD3E5DF}">
      <dgm:prSet phldrT="[Text]"/>
      <dgm:spPr/>
      <dgm:t>
        <a:bodyPr/>
        <a:lstStyle/>
        <a:p>
          <a:r>
            <a:rPr lang="en-US" dirty="0"/>
            <a:t>Use WebMD</a:t>
          </a:r>
        </a:p>
      </dgm:t>
    </dgm:pt>
    <dgm:pt modelId="{135E3411-2BFC-440A-877C-F47634C3C931}" type="parTrans" cxnId="{F241C7BB-BD2A-43BB-A492-99D2BF7FD9C9}">
      <dgm:prSet/>
      <dgm:spPr/>
    </dgm:pt>
    <dgm:pt modelId="{D2DF78C1-CCB5-4837-8244-D5F4143516F0}" type="sibTrans" cxnId="{F241C7BB-BD2A-43BB-A492-99D2BF7FD9C9}">
      <dgm:prSet/>
      <dgm:spPr/>
    </dgm:pt>
    <dgm:pt modelId="{C9492989-C9B9-4540-8988-6599588CDA12}" type="pres">
      <dgm:prSet presAssocID="{43F4333D-18F5-414A-9C39-19DED31EBFBE}" presName="diagram" presStyleCnt="0">
        <dgm:presLayoutVars>
          <dgm:dir/>
          <dgm:resizeHandles val="exact"/>
        </dgm:presLayoutVars>
      </dgm:prSet>
      <dgm:spPr/>
      <dgm:t>
        <a:bodyPr/>
        <a:lstStyle/>
        <a:p>
          <a:endParaRPr lang="en-US"/>
        </a:p>
      </dgm:t>
    </dgm:pt>
    <dgm:pt modelId="{67378B21-5436-40F7-AA98-7B87517D2B6D}" type="pres">
      <dgm:prSet presAssocID="{236C5017-4DCB-4A29-A252-72CD1C460482}" presName="node" presStyleLbl="node1" presStyleIdx="0" presStyleCnt="7">
        <dgm:presLayoutVars>
          <dgm:bulletEnabled val="1"/>
        </dgm:presLayoutVars>
      </dgm:prSet>
      <dgm:spPr/>
      <dgm:t>
        <a:bodyPr/>
        <a:lstStyle/>
        <a:p>
          <a:endParaRPr lang="en-US"/>
        </a:p>
      </dgm:t>
    </dgm:pt>
    <dgm:pt modelId="{684DCFA1-3AF6-4206-8868-70223810C33C}" type="pres">
      <dgm:prSet presAssocID="{B72B4675-B820-4C56-999C-CEABE3967D9E}" presName="sibTrans" presStyleCnt="0"/>
      <dgm:spPr/>
    </dgm:pt>
    <dgm:pt modelId="{D46B4156-7711-4647-B4CD-5FEDB89F7B28}" type="pres">
      <dgm:prSet presAssocID="{9EE3C81A-523E-4DE1-B41C-BC3A41E82CEF}" presName="node" presStyleLbl="node1" presStyleIdx="1" presStyleCnt="7">
        <dgm:presLayoutVars>
          <dgm:bulletEnabled val="1"/>
        </dgm:presLayoutVars>
      </dgm:prSet>
      <dgm:spPr/>
      <dgm:t>
        <a:bodyPr/>
        <a:lstStyle/>
        <a:p>
          <a:endParaRPr lang="en-US"/>
        </a:p>
      </dgm:t>
    </dgm:pt>
    <dgm:pt modelId="{3077C91C-D05E-44A8-AC28-CC9613B85FA7}" type="pres">
      <dgm:prSet presAssocID="{293608F0-0AA2-4E8D-9DF6-D8B90E21A75E}" presName="sibTrans" presStyleCnt="0"/>
      <dgm:spPr/>
    </dgm:pt>
    <dgm:pt modelId="{0F80A3F9-EC1E-49CE-88C0-841522F205E4}" type="pres">
      <dgm:prSet presAssocID="{46EA50AC-5366-4399-962A-07C9AFA23F25}" presName="node" presStyleLbl="node1" presStyleIdx="2" presStyleCnt="7">
        <dgm:presLayoutVars>
          <dgm:bulletEnabled val="1"/>
        </dgm:presLayoutVars>
      </dgm:prSet>
      <dgm:spPr/>
      <dgm:t>
        <a:bodyPr/>
        <a:lstStyle/>
        <a:p>
          <a:endParaRPr lang="en-US"/>
        </a:p>
      </dgm:t>
    </dgm:pt>
    <dgm:pt modelId="{97AAC760-94FC-4E45-914B-306F696C2773}" type="pres">
      <dgm:prSet presAssocID="{30F4B6A0-61CE-4CC5-9C4F-D5CDD8B04FBD}" presName="sibTrans" presStyleCnt="0"/>
      <dgm:spPr/>
    </dgm:pt>
    <dgm:pt modelId="{5E4877CD-E3A5-449B-BCCD-40873E367598}" type="pres">
      <dgm:prSet presAssocID="{51B7594A-11C7-4458-AF11-868146343D44}" presName="node" presStyleLbl="node1" presStyleIdx="3" presStyleCnt="7">
        <dgm:presLayoutVars>
          <dgm:bulletEnabled val="1"/>
        </dgm:presLayoutVars>
      </dgm:prSet>
      <dgm:spPr/>
      <dgm:t>
        <a:bodyPr/>
        <a:lstStyle/>
        <a:p>
          <a:endParaRPr lang="en-US"/>
        </a:p>
      </dgm:t>
    </dgm:pt>
    <dgm:pt modelId="{BF3D17F2-DF52-4191-9247-2464D388C059}" type="pres">
      <dgm:prSet presAssocID="{0B4DB6DC-DD87-4D13-8251-3D0031AF939D}" presName="sibTrans" presStyleCnt="0"/>
      <dgm:spPr/>
    </dgm:pt>
    <dgm:pt modelId="{5B8280E9-7E03-4703-BD9D-F2E61409FADD}" type="pres">
      <dgm:prSet presAssocID="{3B21A786-3ED7-411B-B2DF-3B0300C02AC5}" presName="node" presStyleLbl="node1" presStyleIdx="4" presStyleCnt="7">
        <dgm:presLayoutVars>
          <dgm:bulletEnabled val="1"/>
        </dgm:presLayoutVars>
      </dgm:prSet>
      <dgm:spPr/>
      <dgm:t>
        <a:bodyPr/>
        <a:lstStyle/>
        <a:p>
          <a:endParaRPr lang="en-US"/>
        </a:p>
      </dgm:t>
    </dgm:pt>
    <dgm:pt modelId="{A8A9B0DE-0BCF-4409-A549-2146A7FFADF2}" type="pres">
      <dgm:prSet presAssocID="{E52CF6F2-421D-4BF0-867B-48DBB3E32DD9}" presName="sibTrans" presStyleCnt="0"/>
      <dgm:spPr/>
    </dgm:pt>
    <dgm:pt modelId="{D6DA3767-C00C-4F98-9B59-8889937D21FC}" type="pres">
      <dgm:prSet presAssocID="{FCEA70A2-14FF-45E4-B20C-DEC4BCA5A518}" presName="node" presStyleLbl="node1" presStyleIdx="5" presStyleCnt="7">
        <dgm:presLayoutVars>
          <dgm:bulletEnabled val="1"/>
        </dgm:presLayoutVars>
      </dgm:prSet>
      <dgm:spPr/>
      <dgm:t>
        <a:bodyPr/>
        <a:lstStyle/>
        <a:p>
          <a:endParaRPr lang="en-US"/>
        </a:p>
      </dgm:t>
    </dgm:pt>
    <dgm:pt modelId="{BFE2C89A-E785-4E61-8A70-0F1455FD103C}" type="pres">
      <dgm:prSet presAssocID="{BBF50607-3E5A-424F-B27F-100CCDCF8A6D}" presName="sibTrans" presStyleCnt="0"/>
      <dgm:spPr/>
    </dgm:pt>
    <dgm:pt modelId="{EF18FED5-061D-4415-9A8C-BB8EDEECB186}" type="pres">
      <dgm:prSet presAssocID="{8C829E0C-951B-47B0-9AAA-E7A81CD3E5DF}" presName="node" presStyleLbl="node1" presStyleIdx="6" presStyleCnt="7">
        <dgm:presLayoutVars>
          <dgm:bulletEnabled val="1"/>
        </dgm:presLayoutVars>
      </dgm:prSet>
      <dgm:spPr/>
      <dgm:t>
        <a:bodyPr/>
        <a:lstStyle/>
        <a:p>
          <a:endParaRPr lang="en-US"/>
        </a:p>
      </dgm:t>
    </dgm:pt>
  </dgm:ptLst>
  <dgm:cxnLst>
    <dgm:cxn modelId="{D3E8D59A-064D-4222-AD6F-EE354E459DC4}" type="presOf" srcId="{FCEA70A2-14FF-45E4-B20C-DEC4BCA5A518}" destId="{D6DA3767-C00C-4F98-9B59-8889937D21FC}" srcOrd="0" destOrd="0" presId="urn:microsoft.com/office/officeart/2005/8/layout/default"/>
    <dgm:cxn modelId="{EB862603-956C-45D1-909E-DE6E2AF05060}" srcId="{43F4333D-18F5-414A-9C39-19DED31EBFBE}" destId="{FCEA70A2-14FF-45E4-B20C-DEC4BCA5A518}" srcOrd="5" destOrd="0" parTransId="{C87477FD-7DF1-4D37-AA8D-5A45190C326C}" sibTransId="{BBF50607-3E5A-424F-B27F-100CCDCF8A6D}"/>
    <dgm:cxn modelId="{C58AAA23-EF05-4868-8509-D5E183905135}" srcId="{43F4333D-18F5-414A-9C39-19DED31EBFBE}" destId="{9EE3C81A-523E-4DE1-B41C-BC3A41E82CEF}" srcOrd="1" destOrd="0" parTransId="{F76CE62F-2BF8-45E0-948D-D5DDFA545C90}" sibTransId="{293608F0-0AA2-4E8D-9DF6-D8B90E21A75E}"/>
    <dgm:cxn modelId="{F241C7BB-BD2A-43BB-A492-99D2BF7FD9C9}" srcId="{43F4333D-18F5-414A-9C39-19DED31EBFBE}" destId="{8C829E0C-951B-47B0-9AAA-E7A81CD3E5DF}" srcOrd="6" destOrd="0" parTransId="{135E3411-2BFC-440A-877C-F47634C3C931}" sibTransId="{D2DF78C1-CCB5-4837-8244-D5F4143516F0}"/>
    <dgm:cxn modelId="{40FA8D90-D4DE-4895-8758-26C06DB7445F}" srcId="{43F4333D-18F5-414A-9C39-19DED31EBFBE}" destId="{46EA50AC-5366-4399-962A-07C9AFA23F25}" srcOrd="2" destOrd="0" parTransId="{70224AEE-2E6A-4E3D-82AB-2C375C2A0CD5}" sibTransId="{30F4B6A0-61CE-4CC5-9C4F-D5CDD8B04FBD}"/>
    <dgm:cxn modelId="{1B0A7197-A39F-430B-9780-F94BB7EEF44C}" type="presOf" srcId="{236C5017-4DCB-4A29-A252-72CD1C460482}" destId="{67378B21-5436-40F7-AA98-7B87517D2B6D}" srcOrd="0" destOrd="0" presId="urn:microsoft.com/office/officeart/2005/8/layout/default"/>
    <dgm:cxn modelId="{A7531FD8-1C29-44DB-BBCA-BB4C6A5AAB21}" type="presOf" srcId="{9EE3C81A-523E-4DE1-B41C-BC3A41E82CEF}" destId="{D46B4156-7711-4647-B4CD-5FEDB89F7B28}" srcOrd="0" destOrd="0" presId="urn:microsoft.com/office/officeart/2005/8/layout/default"/>
    <dgm:cxn modelId="{3C77AC91-F9ED-488C-A088-5AA22D5D5C0D}" type="presOf" srcId="{51B7594A-11C7-4458-AF11-868146343D44}" destId="{5E4877CD-E3A5-449B-BCCD-40873E367598}" srcOrd="0" destOrd="0" presId="urn:microsoft.com/office/officeart/2005/8/layout/default"/>
    <dgm:cxn modelId="{4969E372-2376-410D-B4A9-82C5170EA5CC}" srcId="{43F4333D-18F5-414A-9C39-19DED31EBFBE}" destId="{51B7594A-11C7-4458-AF11-868146343D44}" srcOrd="3" destOrd="0" parTransId="{7F33C266-CD4A-4E76-BBC3-BBB583EFF36B}" sibTransId="{0B4DB6DC-DD87-4D13-8251-3D0031AF939D}"/>
    <dgm:cxn modelId="{D3FE35C1-35A3-4F8E-B0EE-1E96EBA0EE66}" srcId="{43F4333D-18F5-414A-9C39-19DED31EBFBE}" destId="{236C5017-4DCB-4A29-A252-72CD1C460482}" srcOrd="0" destOrd="0" parTransId="{DE936B92-0011-41C8-BA59-7BC7817F6E52}" sibTransId="{B72B4675-B820-4C56-999C-CEABE3967D9E}"/>
    <dgm:cxn modelId="{B3FC4B24-04BE-47EF-BEA8-6B4EDE856D34}" type="presOf" srcId="{46EA50AC-5366-4399-962A-07C9AFA23F25}" destId="{0F80A3F9-EC1E-49CE-88C0-841522F205E4}" srcOrd="0" destOrd="0" presId="urn:microsoft.com/office/officeart/2005/8/layout/default"/>
    <dgm:cxn modelId="{85455D06-9061-4496-BC67-F12FDA986FAF}" type="presOf" srcId="{3B21A786-3ED7-411B-B2DF-3B0300C02AC5}" destId="{5B8280E9-7E03-4703-BD9D-F2E61409FADD}" srcOrd="0" destOrd="0" presId="urn:microsoft.com/office/officeart/2005/8/layout/default"/>
    <dgm:cxn modelId="{44A10412-7798-404C-BB17-73BA2ED27E43}" type="presOf" srcId="{8C829E0C-951B-47B0-9AAA-E7A81CD3E5DF}" destId="{EF18FED5-061D-4415-9A8C-BB8EDEECB186}" srcOrd="0" destOrd="0" presId="urn:microsoft.com/office/officeart/2005/8/layout/default"/>
    <dgm:cxn modelId="{F82DB07D-B79A-40BE-AE0B-D33EB70F0035}" srcId="{43F4333D-18F5-414A-9C39-19DED31EBFBE}" destId="{3B21A786-3ED7-411B-B2DF-3B0300C02AC5}" srcOrd="4" destOrd="0" parTransId="{CC9494E4-0E4F-46FC-BAE2-C6F6637B0EA7}" sibTransId="{E52CF6F2-421D-4BF0-867B-48DBB3E32DD9}"/>
    <dgm:cxn modelId="{D8966147-205C-487B-B630-0CD3D3DE7849}" type="presOf" srcId="{43F4333D-18F5-414A-9C39-19DED31EBFBE}" destId="{C9492989-C9B9-4540-8988-6599588CDA12}" srcOrd="0" destOrd="0" presId="urn:microsoft.com/office/officeart/2005/8/layout/default"/>
    <dgm:cxn modelId="{1F5D1E00-FE03-4AE2-8DBC-D23EFB0C6A0B}" type="presParOf" srcId="{C9492989-C9B9-4540-8988-6599588CDA12}" destId="{67378B21-5436-40F7-AA98-7B87517D2B6D}" srcOrd="0" destOrd="0" presId="urn:microsoft.com/office/officeart/2005/8/layout/default"/>
    <dgm:cxn modelId="{13661F6C-2A5C-4A25-88DA-639E8507089C}" type="presParOf" srcId="{C9492989-C9B9-4540-8988-6599588CDA12}" destId="{684DCFA1-3AF6-4206-8868-70223810C33C}" srcOrd="1" destOrd="0" presId="urn:microsoft.com/office/officeart/2005/8/layout/default"/>
    <dgm:cxn modelId="{8A9D1493-9482-47B2-B042-51C15D5326EA}" type="presParOf" srcId="{C9492989-C9B9-4540-8988-6599588CDA12}" destId="{D46B4156-7711-4647-B4CD-5FEDB89F7B28}" srcOrd="2" destOrd="0" presId="urn:microsoft.com/office/officeart/2005/8/layout/default"/>
    <dgm:cxn modelId="{98EABF6B-2EB7-41F7-9532-252209AD8D27}" type="presParOf" srcId="{C9492989-C9B9-4540-8988-6599588CDA12}" destId="{3077C91C-D05E-44A8-AC28-CC9613B85FA7}" srcOrd="3" destOrd="0" presId="urn:microsoft.com/office/officeart/2005/8/layout/default"/>
    <dgm:cxn modelId="{B96C7854-1740-414A-8319-FB3FEA02BBEC}" type="presParOf" srcId="{C9492989-C9B9-4540-8988-6599588CDA12}" destId="{0F80A3F9-EC1E-49CE-88C0-841522F205E4}" srcOrd="4" destOrd="0" presId="urn:microsoft.com/office/officeart/2005/8/layout/default"/>
    <dgm:cxn modelId="{350B248F-A511-41B1-9575-283F532DC059}" type="presParOf" srcId="{C9492989-C9B9-4540-8988-6599588CDA12}" destId="{97AAC760-94FC-4E45-914B-306F696C2773}" srcOrd="5" destOrd="0" presId="urn:microsoft.com/office/officeart/2005/8/layout/default"/>
    <dgm:cxn modelId="{6E0E4D38-129C-479E-97E2-CDBC50F5E206}" type="presParOf" srcId="{C9492989-C9B9-4540-8988-6599588CDA12}" destId="{5E4877CD-E3A5-449B-BCCD-40873E367598}" srcOrd="6" destOrd="0" presId="urn:microsoft.com/office/officeart/2005/8/layout/default"/>
    <dgm:cxn modelId="{49693A17-0D72-4CB1-8CF3-677884FD4FE0}" type="presParOf" srcId="{C9492989-C9B9-4540-8988-6599588CDA12}" destId="{BF3D17F2-DF52-4191-9247-2464D388C059}" srcOrd="7" destOrd="0" presId="urn:microsoft.com/office/officeart/2005/8/layout/default"/>
    <dgm:cxn modelId="{FC161CD0-1B13-4A67-9AF3-8D54FB3891F9}" type="presParOf" srcId="{C9492989-C9B9-4540-8988-6599588CDA12}" destId="{5B8280E9-7E03-4703-BD9D-F2E61409FADD}" srcOrd="8" destOrd="0" presId="urn:microsoft.com/office/officeart/2005/8/layout/default"/>
    <dgm:cxn modelId="{13A5405D-E2E7-4908-8D53-FA2C283119D6}" type="presParOf" srcId="{C9492989-C9B9-4540-8988-6599588CDA12}" destId="{A8A9B0DE-0BCF-4409-A549-2146A7FFADF2}" srcOrd="9" destOrd="0" presId="urn:microsoft.com/office/officeart/2005/8/layout/default"/>
    <dgm:cxn modelId="{18D84E2A-989D-45B1-8EBF-58145CD3C452}" type="presParOf" srcId="{C9492989-C9B9-4540-8988-6599588CDA12}" destId="{D6DA3767-C00C-4F98-9B59-8889937D21FC}" srcOrd="10" destOrd="0" presId="urn:microsoft.com/office/officeart/2005/8/layout/default"/>
    <dgm:cxn modelId="{2A660403-F856-4630-8442-FC4234A8914A}" type="presParOf" srcId="{C9492989-C9B9-4540-8988-6599588CDA12}" destId="{BFE2C89A-E785-4E61-8A70-0F1455FD103C}" srcOrd="11" destOrd="0" presId="urn:microsoft.com/office/officeart/2005/8/layout/default"/>
    <dgm:cxn modelId="{10A006E9-2B78-451F-9F94-72F63BE3EC5D}" type="presParOf" srcId="{C9492989-C9B9-4540-8988-6599588CDA12}" destId="{EF18FED5-061D-4415-9A8C-BB8EDEECB186}" srcOrd="1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2E1CA8F-8D02-4298-9E6F-D66146EDAE07}"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6F4AC1D6-51DC-4E3F-A5E1-62FA0A826C9C}">
      <dgm:prSet phldrT="[Text]"/>
      <dgm:spPr/>
      <dgm:t>
        <a:bodyPr/>
        <a:lstStyle/>
        <a:p>
          <a:r>
            <a:rPr lang="en-US" dirty="0"/>
            <a:t>Via my employment</a:t>
          </a:r>
        </a:p>
      </dgm:t>
    </dgm:pt>
    <dgm:pt modelId="{177C9A16-1E96-4E0D-B378-BD79996B4E43}" type="parTrans" cxnId="{86CDD3DB-BD72-40F6-960E-F3F662021B38}">
      <dgm:prSet/>
      <dgm:spPr/>
      <dgm:t>
        <a:bodyPr/>
        <a:lstStyle/>
        <a:p>
          <a:endParaRPr lang="en-US"/>
        </a:p>
      </dgm:t>
    </dgm:pt>
    <dgm:pt modelId="{B1EACFE5-3B18-4E4C-BD8B-5D2DEDC90686}" type="sibTrans" cxnId="{86CDD3DB-BD72-40F6-960E-F3F662021B38}">
      <dgm:prSet/>
      <dgm:spPr/>
      <dgm:t>
        <a:bodyPr/>
        <a:lstStyle/>
        <a:p>
          <a:endParaRPr lang="en-US"/>
        </a:p>
      </dgm:t>
    </dgm:pt>
    <dgm:pt modelId="{55381354-CA1F-4DA3-93D1-798F056B078A}">
      <dgm:prSet phldrT="[Text]"/>
      <dgm:spPr/>
      <dgm:t>
        <a:bodyPr/>
        <a:lstStyle/>
        <a:p>
          <a:r>
            <a:rPr lang="en-US" dirty="0"/>
            <a:t>From research training experience</a:t>
          </a:r>
        </a:p>
      </dgm:t>
    </dgm:pt>
    <dgm:pt modelId="{6576259E-9CDF-4500-917A-9CC44EB351ED}" type="parTrans" cxnId="{F887943A-7936-4F2D-A2F4-1DC919884C5F}">
      <dgm:prSet/>
      <dgm:spPr/>
      <dgm:t>
        <a:bodyPr/>
        <a:lstStyle/>
        <a:p>
          <a:endParaRPr lang="en-US"/>
        </a:p>
      </dgm:t>
    </dgm:pt>
    <dgm:pt modelId="{8726D759-7D78-4FE9-BB9B-23BB51C76C81}" type="sibTrans" cxnId="{F887943A-7936-4F2D-A2F4-1DC919884C5F}">
      <dgm:prSet/>
      <dgm:spPr/>
      <dgm:t>
        <a:bodyPr/>
        <a:lstStyle/>
        <a:p>
          <a:endParaRPr lang="en-US"/>
        </a:p>
      </dgm:t>
    </dgm:pt>
    <dgm:pt modelId="{2D32D039-7BD1-436D-8595-7523B7A7EAF9}">
      <dgm:prSet phldrT="[Text]"/>
      <dgm:spPr/>
      <dgm:t>
        <a:bodyPr/>
        <a:lstStyle/>
        <a:p>
          <a:r>
            <a:rPr lang="en-US" dirty="0"/>
            <a:t>Have received email invitations from predatory journals</a:t>
          </a:r>
        </a:p>
      </dgm:t>
    </dgm:pt>
    <dgm:pt modelId="{B9297CAB-B29F-425A-B79F-2AD6555B0723}" type="parTrans" cxnId="{42DBBB8E-49B6-4639-BC53-1E176ED7C7FC}">
      <dgm:prSet/>
      <dgm:spPr/>
      <dgm:t>
        <a:bodyPr/>
        <a:lstStyle/>
        <a:p>
          <a:endParaRPr lang="en-US"/>
        </a:p>
      </dgm:t>
    </dgm:pt>
    <dgm:pt modelId="{8B65E1A4-7F3A-4BD2-96E6-16D04491FDFD}" type="sibTrans" cxnId="{42DBBB8E-49B6-4639-BC53-1E176ED7C7FC}">
      <dgm:prSet/>
      <dgm:spPr/>
      <dgm:t>
        <a:bodyPr/>
        <a:lstStyle/>
        <a:p>
          <a:endParaRPr lang="en-US"/>
        </a:p>
      </dgm:t>
    </dgm:pt>
    <dgm:pt modelId="{24A044D4-EABF-4B4A-881C-57C802F74995}" type="pres">
      <dgm:prSet presAssocID="{92E1CA8F-8D02-4298-9E6F-D66146EDAE07}" presName="diagram" presStyleCnt="0">
        <dgm:presLayoutVars>
          <dgm:dir/>
          <dgm:resizeHandles val="exact"/>
        </dgm:presLayoutVars>
      </dgm:prSet>
      <dgm:spPr/>
      <dgm:t>
        <a:bodyPr/>
        <a:lstStyle/>
        <a:p>
          <a:endParaRPr lang="en-US"/>
        </a:p>
      </dgm:t>
    </dgm:pt>
    <dgm:pt modelId="{410D1343-9EAC-4A01-A528-14915C3F3879}" type="pres">
      <dgm:prSet presAssocID="{6F4AC1D6-51DC-4E3F-A5E1-62FA0A826C9C}" presName="node" presStyleLbl="node1" presStyleIdx="0" presStyleCnt="3" custLinFactNeighborX="0" custLinFactNeighborY="228">
        <dgm:presLayoutVars>
          <dgm:bulletEnabled val="1"/>
        </dgm:presLayoutVars>
      </dgm:prSet>
      <dgm:spPr/>
      <dgm:t>
        <a:bodyPr/>
        <a:lstStyle/>
        <a:p>
          <a:endParaRPr lang="en-US"/>
        </a:p>
      </dgm:t>
    </dgm:pt>
    <dgm:pt modelId="{3F49CA87-91BE-4779-8E8F-CA3D73004E9B}" type="pres">
      <dgm:prSet presAssocID="{B1EACFE5-3B18-4E4C-BD8B-5D2DEDC90686}" presName="sibTrans" presStyleCnt="0"/>
      <dgm:spPr/>
    </dgm:pt>
    <dgm:pt modelId="{C8DFCDD4-E2F5-46F0-8ABE-C36A109CA756}" type="pres">
      <dgm:prSet presAssocID="{55381354-CA1F-4DA3-93D1-798F056B078A}" presName="node" presStyleLbl="node1" presStyleIdx="1" presStyleCnt="3">
        <dgm:presLayoutVars>
          <dgm:bulletEnabled val="1"/>
        </dgm:presLayoutVars>
      </dgm:prSet>
      <dgm:spPr/>
      <dgm:t>
        <a:bodyPr/>
        <a:lstStyle/>
        <a:p>
          <a:endParaRPr lang="en-US"/>
        </a:p>
      </dgm:t>
    </dgm:pt>
    <dgm:pt modelId="{9E3F9A76-27FE-4481-9078-77E4B1379E9A}" type="pres">
      <dgm:prSet presAssocID="{8726D759-7D78-4FE9-BB9B-23BB51C76C81}" presName="sibTrans" presStyleCnt="0"/>
      <dgm:spPr/>
    </dgm:pt>
    <dgm:pt modelId="{F55E5DF4-5078-4930-BFBA-C777E719CB8B}" type="pres">
      <dgm:prSet presAssocID="{2D32D039-7BD1-436D-8595-7523B7A7EAF9}" presName="node" presStyleLbl="node1" presStyleIdx="2" presStyleCnt="3">
        <dgm:presLayoutVars>
          <dgm:bulletEnabled val="1"/>
        </dgm:presLayoutVars>
      </dgm:prSet>
      <dgm:spPr/>
      <dgm:t>
        <a:bodyPr/>
        <a:lstStyle/>
        <a:p>
          <a:endParaRPr lang="en-US"/>
        </a:p>
      </dgm:t>
    </dgm:pt>
  </dgm:ptLst>
  <dgm:cxnLst>
    <dgm:cxn modelId="{81AD3DF7-C79F-4B84-BEA2-2B66D767440F}" type="presOf" srcId="{2D32D039-7BD1-436D-8595-7523B7A7EAF9}" destId="{F55E5DF4-5078-4930-BFBA-C777E719CB8B}" srcOrd="0" destOrd="0" presId="urn:microsoft.com/office/officeart/2005/8/layout/default"/>
    <dgm:cxn modelId="{42DBBB8E-49B6-4639-BC53-1E176ED7C7FC}" srcId="{92E1CA8F-8D02-4298-9E6F-D66146EDAE07}" destId="{2D32D039-7BD1-436D-8595-7523B7A7EAF9}" srcOrd="2" destOrd="0" parTransId="{B9297CAB-B29F-425A-B79F-2AD6555B0723}" sibTransId="{8B65E1A4-7F3A-4BD2-96E6-16D04491FDFD}"/>
    <dgm:cxn modelId="{0E60A4B7-4F8D-4A5E-A049-A959C078FB9E}" type="presOf" srcId="{92E1CA8F-8D02-4298-9E6F-D66146EDAE07}" destId="{24A044D4-EABF-4B4A-881C-57C802F74995}" srcOrd="0" destOrd="0" presId="urn:microsoft.com/office/officeart/2005/8/layout/default"/>
    <dgm:cxn modelId="{214EEB6A-4B8C-450D-B25E-AC2B173E6A09}" type="presOf" srcId="{6F4AC1D6-51DC-4E3F-A5E1-62FA0A826C9C}" destId="{410D1343-9EAC-4A01-A528-14915C3F3879}" srcOrd="0" destOrd="0" presId="urn:microsoft.com/office/officeart/2005/8/layout/default"/>
    <dgm:cxn modelId="{86CDD3DB-BD72-40F6-960E-F3F662021B38}" srcId="{92E1CA8F-8D02-4298-9E6F-D66146EDAE07}" destId="{6F4AC1D6-51DC-4E3F-A5E1-62FA0A826C9C}" srcOrd="0" destOrd="0" parTransId="{177C9A16-1E96-4E0D-B378-BD79996B4E43}" sibTransId="{B1EACFE5-3B18-4E4C-BD8B-5D2DEDC90686}"/>
    <dgm:cxn modelId="{81F32C83-51FF-45DB-A7D7-E275CA708E8A}" type="presOf" srcId="{55381354-CA1F-4DA3-93D1-798F056B078A}" destId="{C8DFCDD4-E2F5-46F0-8ABE-C36A109CA756}" srcOrd="0" destOrd="0" presId="urn:microsoft.com/office/officeart/2005/8/layout/default"/>
    <dgm:cxn modelId="{F887943A-7936-4F2D-A2F4-1DC919884C5F}" srcId="{92E1CA8F-8D02-4298-9E6F-D66146EDAE07}" destId="{55381354-CA1F-4DA3-93D1-798F056B078A}" srcOrd="1" destOrd="0" parTransId="{6576259E-9CDF-4500-917A-9CC44EB351ED}" sibTransId="{8726D759-7D78-4FE9-BB9B-23BB51C76C81}"/>
    <dgm:cxn modelId="{0C32E941-21FA-49B2-BC3A-67099A287D65}" type="presParOf" srcId="{24A044D4-EABF-4B4A-881C-57C802F74995}" destId="{410D1343-9EAC-4A01-A528-14915C3F3879}" srcOrd="0" destOrd="0" presId="urn:microsoft.com/office/officeart/2005/8/layout/default"/>
    <dgm:cxn modelId="{CA3A5537-99B2-4157-8C76-D94A8A0B30C5}" type="presParOf" srcId="{24A044D4-EABF-4B4A-881C-57C802F74995}" destId="{3F49CA87-91BE-4779-8E8F-CA3D73004E9B}" srcOrd="1" destOrd="0" presId="urn:microsoft.com/office/officeart/2005/8/layout/default"/>
    <dgm:cxn modelId="{EDC3DB5A-6A7E-4DC0-8FF7-460088C52BB4}" type="presParOf" srcId="{24A044D4-EABF-4B4A-881C-57C802F74995}" destId="{C8DFCDD4-E2F5-46F0-8ABE-C36A109CA756}" srcOrd="2" destOrd="0" presId="urn:microsoft.com/office/officeart/2005/8/layout/default"/>
    <dgm:cxn modelId="{4D220089-661E-47DE-9FEF-E573AAF65252}" type="presParOf" srcId="{24A044D4-EABF-4B4A-881C-57C802F74995}" destId="{9E3F9A76-27FE-4481-9078-77E4B1379E9A}" srcOrd="3" destOrd="0" presId="urn:microsoft.com/office/officeart/2005/8/layout/default"/>
    <dgm:cxn modelId="{2F5B2FDB-DE86-4EEE-AFE2-711628B35A06}" type="presParOf" srcId="{24A044D4-EABF-4B4A-881C-57C802F74995}" destId="{F55E5DF4-5078-4930-BFBA-C777E719CB8B}" srcOrd="4" destOrd="0" presId="urn:microsoft.com/office/officeart/2005/8/layout/defaul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F927C7C-C468-44A0-BAE7-9DB1B8F1160D}"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106D5F96-5557-4FA2-95DC-E9D7C825057F}">
      <dgm:prSet phldrT="[Text]"/>
      <dgm:spPr/>
      <dgm:t>
        <a:bodyPr/>
        <a:lstStyle/>
        <a:p>
          <a:r>
            <a:rPr lang="en-US" dirty="0"/>
            <a:t>Friends</a:t>
          </a:r>
        </a:p>
      </dgm:t>
    </dgm:pt>
    <dgm:pt modelId="{8DB07D2F-102F-4343-8889-4ED48A2E1B0D}" type="parTrans" cxnId="{CC02A000-3EF8-43A2-93F4-F2632AA6E2CD}">
      <dgm:prSet/>
      <dgm:spPr/>
      <dgm:t>
        <a:bodyPr/>
        <a:lstStyle/>
        <a:p>
          <a:endParaRPr lang="en-US"/>
        </a:p>
      </dgm:t>
    </dgm:pt>
    <dgm:pt modelId="{D73EC3F3-C81B-4B59-B140-0701DCF1206F}" type="sibTrans" cxnId="{CC02A000-3EF8-43A2-93F4-F2632AA6E2CD}">
      <dgm:prSet/>
      <dgm:spPr/>
      <dgm:t>
        <a:bodyPr/>
        <a:lstStyle/>
        <a:p>
          <a:endParaRPr lang="en-US"/>
        </a:p>
      </dgm:t>
    </dgm:pt>
    <dgm:pt modelId="{566B2CAF-FAB1-4614-9865-96B08C797DE9}">
      <dgm:prSet phldrT="[Text]"/>
      <dgm:spPr/>
      <dgm:t>
        <a:bodyPr/>
        <a:lstStyle/>
        <a:p>
          <a:r>
            <a:rPr lang="en-US" dirty="0"/>
            <a:t>From a health professional</a:t>
          </a:r>
        </a:p>
      </dgm:t>
    </dgm:pt>
    <dgm:pt modelId="{EAA18F61-6B7B-4AF6-AD82-12718FB7AEA5}" type="parTrans" cxnId="{D565EEF7-A189-4255-8BB2-DEF93F3E36C5}">
      <dgm:prSet/>
      <dgm:spPr/>
      <dgm:t>
        <a:bodyPr/>
        <a:lstStyle/>
        <a:p>
          <a:endParaRPr lang="en-US"/>
        </a:p>
      </dgm:t>
    </dgm:pt>
    <dgm:pt modelId="{70160AD4-C84C-46E9-B27F-E6A93E0527D3}" type="sibTrans" cxnId="{D565EEF7-A189-4255-8BB2-DEF93F3E36C5}">
      <dgm:prSet/>
      <dgm:spPr/>
      <dgm:t>
        <a:bodyPr/>
        <a:lstStyle/>
        <a:p>
          <a:endParaRPr lang="en-US"/>
        </a:p>
      </dgm:t>
    </dgm:pt>
    <dgm:pt modelId="{756869E5-2F46-4D78-BFCE-67B7C23D4BB5}">
      <dgm:prSet phldrT="[Text]"/>
      <dgm:spPr/>
      <dgm:t>
        <a:bodyPr/>
        <a:lstStyle/>
        <a:p>
          <a:r>
            <a:rPr lang="en-US" dirty="0"/>
            <a:t>From a research expert</a:t>
          </a:r>
        </a:p>
      </dgm:t>
    </dgm:pt>
    <dgm:pt modelId="{83DAF85F-AA7B-4956-B916-2B97A0544449}" type="parTrans" cxnId="{335B8BFA-6C8F-492B-8E31-962764EC1B9F}">
      <dgm:prSet/>
      <dgm:spPr/>
      <dgm:t>
        <a:bodyPr/>
        <a:lstStyle/>
        <a:p>
          <a:endParaRPr lang="en-US"/>
        </a:p>
      </dgm:t>
    </dgm:pt>
    <dgm:pt modelId="{30A21D6D-E115-4F53-B05B-52F54823A128}" type="sibTrans" cxnId="{335B8BFA-6C8F-492B-8E31-962764EC1B9F}">
      <dgm:prSet/>
      <dgm:spPr/>
      <dgm:t>
        <a:bodyPr/>
        <a:lstStyle/>
        <a:p>
          <a:endParaRPr lang="en-US"/>
        </a:p>
      </dgm:t>
    </dgm:pt>
    <dgm:pt modelId="{B8118331-99ED-4618-A3EF-5B8467DB7F78}" type="pres">
      <dgm:prSet presAssocID="{7F927C7C-C468-44A0-BAE7-9DB1B8F1160D}" presName="diagram" presStyleCnt="0">
        <dgm:presLayoutVars>
          <dgm:dir/>
          <dgm:resizeHandles val="exact"/>
        </dgm:presLayoutVars>
      </dgm:prSet>
      <dgm:spPr/>
      <dgm:t>
        <a:bodyPr/>
        <a:lstStyle/>
        <a:p>
          <a:endParaRPr lang="en-US"/>
        </a:p>
      </dgm:t>
    </dgm:pt>
    <dgm:pt modelId="{FB103702-A735-4412-A20B-1A83DEDE34D5}" type="pres">
      <dgm:prSet presAssocID="{106D5F96-5557-4FA2-95DC-E9D7C825057F}" presName="node" presStyleLbl="node1" presStyleIdx="0" presStyleCnt="3">
        <dgm:presLayoutVars>
          <dgm:bulletEnabled val="1"/>
        </dgm:presLayoutVars>
      </dgm:prSet>
      <dgm:spPr/>
      <dgm:t>
        <a:bodyPr/>
        <a:lstStyle/>
        <a:p>
          <a:endParaRPr lang="en-US"/>
        </a:p>
      </dgm:t>
    </dgm:pt>
    <dgm:pt modelId="{A3577B1D-2210-4B8F-9513-F5A3AD61D174}" type="pres">
      <dgm:prSet presAssocID="{D73EC3F3-C81B-4B59-B140-0701DCF1206F}" presName="sibTrans" presStyleCnt="0"/>
      <dgm:spPr/>
    </dgm:pt>
    <dgm:pt modelId="{0879FB60-5651-46F0-83C4-4CEDC83573A2}" type="pres">
      <dgm:prSet presAssocID="{566B2CAF-FAB1-4614-9865-96B08C797DE9}" presName="node" presStyleLbl="node1" presStyleIdx="1" presStyleCnt="3">
        <dgm:presLayoutVars>
          <dgm:bulletEnabled val="1"/>
        </dgm:presLayoutVars>
      </dgm:prSet>
      <dgm:spPr/>
      <dgm:t>
        <a:bodyPr/>
        <a:lstStyle/>
        <a:p>
          <a:endParaRPr lang="en-US"/>
        </a:p>
      </dgm:t>
    </dgm:pt>
    <dgm:pt modelId="{8BE549DE-2AA6-47A2-BB45-DD5ED71015CB}" type="pres">
      <dgm:prSet presAssocID="{70160AD4-C84C-46E9-B27F-E6A93E0527D3}" presName="sibTrans" presStyleCnt="0"/>
      <dgm:spPr/>
    </dgm:pt>
    <dgm:pt modelId="{03B18363-73AC-4D78-AD6C-D4E33818376C}" type="pres">
      <dgm:prSet presAssocID="{756869E5-2F46-4D78-BFCE-67B7C23D4BB5}" presName="node" presStyleLbl="node1" presStyleIdx="2" presStyleCnt="3">
        <dgm:presLayoutVars>
          <dgm:bulletEnabled val="1"/>
        </dgm:presLayoutVars>
      </dgm:prSet>
      <dgm:spPr/>
      <dgm:t>
        <a:bodyPr/>
        <a:lstStyle/>
        <a:p>
          <a:endParaRPr lang="en-US"/>
        </a:p>
      </dgm:t>
    </dgm:pt>
  </dgm:ptLst>
  <dgm:cxnLst>
    <dgm:cxn modelId="{A9FF0174-BF79-40D2-9D32-EE2338280A18}" type="presOf" srcId="{756869E5-2F46-4D78-BFCE-67B7C23D4BB5}" destId="{03B18363-73AC-4D78-AD6C-D4E33818376C}" srcOrd="0" destOrd="0" presId="urn:microsoft.com/office/officeart/2005/8/layout/default"/>
    <dgm:cxn modelId="{335B8BFA-6C8F-492B-8E31-962764EC1B9F}" srcId="{7F927C7C-C468-44A0-BAE7-9DB1B8F1160D}" destId="{756869E5-2F46-4D78-BFCE-67B7C23D4BB5}" srcOrd="2" destOrd="0" parTransId="{83DAF85F-AA7B-4956-B916-2B97A0544449}" sibTransId="{30A21D6D-E115-4F53-B05B-52F54823A128}"/>
    <dgm:cxn modelId="{D565EEF7-A189-4255-8BB2-DEF93F3E36C5}" srcId="{7F927C7C-C468-44A0-BAE7-9DB1B8F1160D}" destId="{566B2CAF-FAB1-4614-9865-96B08C797DE9}" srcOrd="1" destOrd="0" parTransId="{EAA18F61-6B7B-4AF6-AD82-12718FB7AEA5}" sibTransId="{70160AD4-C84C-46E9-B27F-E6A93E0527D3}"/>
    <dgm:cxn modelId="{B1693287-2307-4A4F-9D99-CF85FE87607F}" type="presOf" srcId="{7F927C7C-C468-44A0-BAE7-9DB1B8F1160D}" destId="{B8118331-99ED-4618-A3EF-5B8467DB7F78}" srcOrd="0" destOrd="0" presId="urn:microsoft.com/office/officeart/2005/8/layout/default"/>
    <dgm:cxn modelId="{37C5B607-0937-492E-B853-D2E1EE5670AA}" type="presOf" srcId="{566B2CAF-FAB1-4614-9865-96B08C797DE9}" destId="{0879FB60-5651-46F0-83C4-4CEDC83573A2}" srcOrd="0" destOrd="0" presId="urn:microsoft.com/office/officeart/2005/8/layout/default"/>
    <dgm:cxn modelId="{CC02A000-3EF8-43A2-93F4-F2632AA6E2CD}" srcId="{7F927C7C-C468-44A0-BAE7-9DB1B8F1160D}" destId="{106D5F96-5557-4FA2-95DC-E9D7C825057F}" srcOrd="0" destOrd="0" parTransId="{8DB07D2F-102F-4343-8889-4ED48A2E1B0D}" sibTransId="{D73EC3F3-C81B-4B59-B140-0701DCF1206F}"/>
    <dgm:cxn modelId="{68598C66-CE5C-46CD-9B4D-AA7FECAD4B2B}" type="presOf" srcId="{106D5F96-5557-4FA2-95DC-E9D7C825057F}" destId="{FB103702-A735-4412-A20B-1A83DEDE34D5}" srcOrd="0" destOrd="0" presId="urn:microsoft.com/office/officeart/2005/8/layout/default"/>
    <dgm:cxn modelId="{20983D50-99CD-44CF-A008-9272394483F6}" type="presParOf" srcId="{B8118331-99ED-4618-A3EF-5B8467DB7F78}" destId="{FB103702-A735-4412-A20B-1A83DEDE34D5}" srcOrd="0" destOrd="0" presId="urn:microsoft.com/office/officeart/2005/8/layout/default"/>
    <dgm:cxn modelId="{5DA64E22-9145-4A66-85C2-6C71A8F9DA7A}" type="presParOf" srcId="{B8118331-99ED-4618-A3EF-5B8467DB7F78}" destId="{A3577B1D-2210-4B8F-9513-F5A3AD61D174}" srcOrd="1" destOrd="0" presId="urn:microsoft.com/office/officeart/2005/8/layout/default"/>
    <dgm:cxn modelId="{126F6908-2121-44BE-889C-138F69FA8515}" type="presParOf" srcId="{B8118331-99ED-4618-A3EF-5B8467DB7F78}" destId="{0879FB60-5651-46F0-83C4-4CEDC83573A2}" srcOrd="2" destOrd="0" presId="urn:microsoft.com/office/officeart/2005/8/layout/default"/>
    <dgm:cxn modelId="{D9D621FD-0AA3-4DCD-89F7-475D836888AB}" type="presParOf" srcId="{B8118331-99ED-4618-A3EF-5B8467DB7F78}" destId="{8BE549DE-2AA6-47A2-BB45-DD5ED71015CB}" srcOrd="3" destOrd="0" presId="urn:microsoft.com/office/officeart/2005/8/layout/default"/>
    <dgm:cxn modelId="{D5DEF385-EFFA-43B0-BF6B-FA7339DCF6DB}" type="presParOf" srcId="{B8118331-99ED-4618-A3EF-5B8467DB7F78}" destId="{03B18363-73AC-4D78-AD6C-D4E33818376C}" srcOrd="4" destOrd="0" presId="urn:microsoft.com/office/officeart/2005/8/layout/default"/>
  </dgm:cxnLst>
  <dgm:bg/>
  <dgm:whole/>
  <dgm:extLst>
    <a:ext uri="http://schemas.microsoft.com/office/drawing/2008/diagram">
      <dsp:dataModelExt xmlns:dsp="http://schemas.microsoft.com/office/drawing/2008/diagram" relId="rId13"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F436A28E-5DCB-4082-8314-056CFA7A803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E214047-90E3-4867-854D-FB74F9531267}">
      <dgm:prSet phldrT="[Text]" custT="1"/>
      <dgm:spPr/>
      <dgm:t>
        <a:bodyPr/>
        <a:lstStyle/>
        <a:p>
          <a:r>
            <a:rPr lang="en-US" sz="2800" dirty="0"/>
            <a:t>Media</a:t>
          </a:r>
        </a:p>
      </dgm:t>
    </dgm:pt>
    <dgm:pt modelId="{157031C6-3EB3-4E71-8822-5AEEFD5F525F}" type="parTrans" cxnId="{B902094A-C324-418C-AF55-65F24744ABC1}">
      <dgm:prSet/>
      <dgm:spPr/>
      <dgm:t>
        <a:bodyPr/>
        <a:lstStyle/>
        <a:p>
          <a:endParaRPr lang="en-US"/>
        </a:p>
      </dgm:t>
    </dgm:pt>
    <dgm:pt modelId="{2F3E60D6-A853-4E6F-B3FC-BFBAC4CCF68F}" type="sibTrans" cxnId="{B902094A-C324-418C-AF55-65F24744ABC1}">
      <dgm:prSet/>
      <dgm:spPr/>
      <dgm:t>
        <a:bodyPr/>
        <a:lstStyle/>
        <a:p>
          <a:endParaRPr lang="en-US"/>
        </a:p>
      </dgm:t>
    </dgm:pt>
    <dgm:pt modelId="{A524B555-BA1B-40C1-AD10-D05B9D6E64EF}">
      <dgm:prSet phldrT="[Text]" custT="1"/>
      <dgm:spPr/>
      <dgm:t>
        <a:bodyPr/>
        <a:lstStyle/>
        <a:p>
          <a:r>
            <a:rPr lang="en-US" sz="2800" dirty="0"/>
            <a:t>Online</a:t>
          </a:r>
        </a:p>
      </dgm:t>
    </dgm:pt>
    <dgm:pt modelId="{2FB8F4EB-530C-4FD2-A9CC-AD7700539549}" type="parTrans" cxnId="{BC374214-1B0C-4D08-98CE-FB1CCC903D0E}">
      <dgm:prSet/>
      <dgm:spPr/>
      <dgm:t>
        <a:bodyPr/>
        <a:lstStyle/>
        <a:p>
          <a:endParaRPr lang="en-US"/>
        </a:p>
      </dgm:t>
    </dgm:pt>
    <dgm:pt modelId="{F6A35853-5174-466B-9CB7-A9ED87980F45}" type="sibTrans" cxnId="{BC374214-1B0C-4D08-98CE-FB1CCC903D0E}">
      <dgm:prSet/>
      <dgm:spPr/>
      <dgm:t>
        <a:bodyPr/>
        <a:lstStyle/>
        <a:p>
          <a:endParaRPr lang="en-US"/>
        </a:p>
      </dgm:t>
    </dgm:pt>
    <dgm:pt modelId="{A4237CC7-3D0E-4DC7-8A3E-604EF0DD504D}" type="pres">
      <dgm:prSet presAssocID="{F436A28E-5DCB-4082-8314-056CFA7A8031}" presName="diagram" presStyleCnt="0">
        <dgm:presLayoutVars>
          <dgm:dir/>
          <dgm:resizeHandles val="exact"/>
        </dgm:presLayoutVars>
      </dgm:prSet>
      <dgm:spPr/>
      <dgm:t>
        <a:bodyPr/>
        <a:lstStyle/>
        <a:p>
          <a:endParaRPr lang="en-US"/>
        </a:p>
      </dgm:t>
    </dgm:pt>
    <dgm:pt modelId="{6047F6D7-BEEC-4ABB-BFDE-D83BE4F37872}" type="pres">
      <dgm:prSet presAssocID="{4E214047-90E3-4867-854D-FB74F9531267}" presName="node" presStyleLbl="node1" presStyleIdx="0" presStyleCnt="2" custLinFactNeighborX="758" custLinFactNeighborY="-873">
        <dgm:presLayoutVars>
          <dgm:bulletEnabled val="1"/>
        </dgm:presLayoutVars>
      </dgm:prSet>
      <dgm:spPr/>
      <dgm:t>
        <a:bodyPr/>
        <a:lstStyle/>
        <a:p>
          <a:endParaRPr lang="en-US"/>
        </a:p>
      </dgm:t>
    </dgm:pt>
    <dgm:pt modelId="{B4E7F05E-E17D-43CA-80B9-B48265D1C4D6}" type="pres">
      <dgm:prSet presAssocID="{2F3E60D6-A853-4E6F-B3FC-BFBAC4CCF68F}" presName="sibTrans" presStyleCnt="0"/>
      <dgm:spPr/>
    </dgm:pt>
    <dgm:pt modelId="{831951EB-F81A-4395-BD55-F2B24A97C8E2}" type="pres">
      <dgm:prSet presAssocID="{A524B555-BA1B-40C1-AD10-D05B9D6E64EF}" presName="node" presStyleLbl="node1" presStyleIdx="1" presStyleCnt="2">
        <dgm:presLayoutVars>
          <dgm:bulletEnabled val="1"/>
        </dgm:presLayoutVars>
      </dgm:prSet>
      <dgm:spPr/>
      <dgm:t>
        <a:bodyPr/>
        <a:lstStyle/>
        <a:p>
          <a:endParaRPr lang="en-US"/>
        </a:p>
      </dgm:t>
    </dgm:pt>
  </dgm:ptLst>
  <dgm:cxnLst>
    <dgm:cxn modelId="{BC374214-1B0C-4D08-98CE-FB1CCC903D0E}" srcId="{F436A28E-5DCB-4082-8314-056CFA7A8031}" destId="{A524B555-BA1B-40C1-AD10-D05B9D6E64EF}" srcOrd="1" destOrd="0" parTransId="{2FB8F4EB-530C-4FD2-A9CC-AD7700539549}" sibTransId="{F6A35853-5174-466B-9CB7-A9ED87980F45}"/>
    <dgm:cxn modelId="{254F2DDD-9F48-42C6-80A0-668DE4D803FE}" type="presOf" srcId="{A524B555-BA1B-40C1-AD10-D05B9D6E64EF}" destId="{831951EB-F81A-4395-BD55-F2B24A97C8E2}" srcOrd="0" destOrd="0" presId="urn:microsoft.com/office/officeart/2005/8/layout/default"/>
    <dgm:cxn modelId="{FC32D3B3-821B-44DB-8FD5-0744FB94B9A0}" type="presOf" srcId="{4E214047-90E3-4867-854D-FB74F9531267}" destId="{6047F6D7-BEEC-4ABB-BFDE-D83BE4F37872}" srcOrd="0" destOrd="0" presId="urn:microsoft.com/office/officeart/2005/8/layout/default"/>
    <dgm:cxn modelId="{D9D00128-3378-4AB6-93C0-D176234446DF}" type="presOf" srcId="{F436A28E-5DCB-4082-8314-056CFA7A8031}" destId="{A4237CC7-3D0E-4DC7-8A3E-604EF0DD504D}" srcOrd="0" destOrd="0" presId="urn:microsoft.com/office/officeart/2005/8/layout/default"/>
    <dgm:cxn modelId="{B902094A-C324-418C-AF55-65F24744ABC1}" srcId="{F436A28E-5DCB-4082-8314-056CFA7A8031}" destId="{4E214047-90E3-4867-854D-FB74F9531267}" srcOrd="0" destOrd="0" parTransId="{157031C6-3EB3-4E71-8822-5AEEFD5F525F}" sibTransId="{2F3E60D6-A853-4E6F-B3FC-BFBAC4CCF68F}"/>
    <dgm:cxn modelId="{3D9FB840-A01C-45E6-A1EC-9016D1EDFC1A}" type="presParOf" srcId="{A4237CC7-3D0E-4DC7-8A3E-604EF0DD504D}" destId="{6047F6D7-BEEC-4ABB-BFDE-D83BE4F37872}" srcOrd="0" destOrd="0" presId="urn:microsoft.com/office/officeart/2005/8/layout/default"/>
    <dgm:cxn modelId="{7A002E40-D3E9-4A40-8E47-782A4CD724C9}" type="presParOf" srcId="{A4237CC7-3D0E-4DC7-8A3E-604EF0DD504D}" destId="{B4E7F05E-E17D-43CA-80B9-B48265D1C4D6}" srcOrd="1" destOrd="0" presId="urn:microsoft.com/office/officeart/2005/8/layout/default"/>
    <dgm:cxn modelId="{30105F57-D999-4D88-8F93-5C7D5A4A36A7}" type="presParOf" srcId="{A4237CC7-3D0E-4DC7-8A3E-604EF0DD504D}" destId="{831951EB-F81A-4395-BD55-F2B24A97C8E2}" srcOrd="2" destOrd="0" presId="urn:microsoft.com/office/officeart/2005/8/layout/default"/>
  </dgm:cxnLst>
  <dgm:bg/>
  <dgm:whole/>
  <dgm:extLst>
    <a:ext uri="http://schemas.microsoft.com/office/drawing/2008/diagram">
      <dsp:dataModelExt xmlns:dsp="http://schemas.microsoft.com/office/drawing/2008/diagram" relId="rId1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BFDA23-4E57-4D90-A370-474C3740D6F6}">
      <dsp:nvSpPr>
        <dsp:cNvPr id="0" name=""/>
        <dsp:cNvSpPr/>
      </dsp:nvSpPr>
      <dsp:spPr>
        <a:xfrm>
          <a:off x="0" y="4975640"/>
          <a:ext cx="7518556"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5FFA9A1-A9F6-437C-AADE-8446498BB008}">
      <dsp:nvSpPr>
        <dsp:cNvPr id="0" name=""/>
        <dsp:cNvSpPr/>
      </dsp:nvSpPr>
      <dsp:spPr>
        <a:xfrm>
          <a:off x="0" y="3290399"/>
          <a:ext cx="7518556"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72C53BF-BD67-40C0-B241-44F861C52C58}">
      <dsp:nvSpPr>
        <dsp:cNvPr id="0" name=""/>
        <dsp:cNvSpPr/>
      </dsp:nvSpPr>
      <dsp:spPr>
        <a:xfrm>
          <a:off x="0" y="1605158"/>
          <a:ext cx="7518556" cy="0"/>
        </a:xfrm>
        <a:prstGeom prst="line">
          <a:avLst/>
        </a:pr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F885EA2-E33A-4D41-9CF6-4EE09748AA5C}">
      <dsp:nvSpPr>
        <dsp:cNvPr id="0" name=""/>
        <dsp:cNvSpPr/>
      </dsp:nvSpPr>
      <dsp:spPr>
        <a:xfrm>
          <a:off x="1954824" y="167"/>
          <a:ext cx="5563731" cy="16049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3815" tIns="43815" rIns="43815" bIns="43815" numCol="1" spcCol="1270" anchor="b" anchorCtr="0">
          <a:noAutofit/>
        </a:bodyPr>
        <a:lstStyle/>
        <a:p>
          <a:pPr lvl="0" algn="ctr" defTabSz="1022350">
            <a:lnSpc>
              <a:spcPct val="90000"/>
            </a:lnSpc>
            <a:spcBef>
              <a:spcPct val="0"/>
            </a:spcBef>
            <a:spcAft>
              <a:spcPct val="35000"/>
            </a:spcAft>
          </a:pPr>
          <a:r>
            <a:rPr lang="en-US" sz="2300" kern="1200" dirty="0">
              <a:solidFill>
                <a:schemeClr val="bg2">
                  <a:lumMod val="10000"/>
                </a:schemeClr>
              </a:solidFill>
              <a:latin typeface="Garamond" panose="02020404030301010803" pitchFamily="18" charset="0"/>
            </a:rPr>
            <a:t>To analyze our three text-based responses</a:t>
          </a:r>
        </a:p>
      </dsp:txBody>
      <dsp:txXfrm>
        <a:off x="1954824" y="167"/>
        <a:ext cx="5563731" cy="1604991"/>
      </dsp:txXfrm>
    </dsp:sp>
    <dsp:sp modelId="{4A0A3670-9DD3-45C2-9B7D-F52F76E7EF47}">
      <dsp:nvSpPr>
        <dsp:cNvPr id="0" name=""/>
        <dsp:cNvSpPr/>
      </dsp:nvSpPr>
      <dsp:spPr>
        <a:xfrm>
          <a:off x="0" y="167"/>
          <a:ext cx="1954824" cy="1604991"/>
        </a:xfrm>
        <a:prstGeom prst="round2SameRect">
          <a:avLst>
            <a:gd name="adj1" fmla="val 16670"/>
            <a:gd name="adj2" fmla="val 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1600200">
            <a:lnSpc>
              <a:spcPct val="90000"/>
            </a:lnSpc>
            <a:spcBef>
              <a:spcPct val="0"/>
            </a:spcBef>
            <a:spcAft>
              <a:spcPct val="35000"/>
            </a:spcAft>
          </a:pPr>
          <a:r>
            <a:rPr lang="en-US" sz="3600" kern="1200" dirty="0">
              <a:latin typeface="Garamond" panose="02020404030301010803" pitchFamily="18" charset="0"/>
            </a:rPr>
            <a:t>Why do this?</a:t>
          </a:r>
        </a:p>
      </dsp:txBody>
      <dsp:txXfrm>
        <a:off x="78363" y="78530"/>
        <a:ext cx="1798098" cy="1526628"/>
      </dsp:txXfrm>
    </dsp:sp>
    <dsp:sp modelId="{F38E8860-B5F0-4384-871E-8B88FC7E93F8}">
      <dsp:nvSpPr>
        <dsp:cNvPr id="0" name=""/>
        <dsp:cNvSpPr/>
      </dsp:nvSpPr>
      <dsp:spPr>
        <a:xfrm>
          <a:off x="1954824" y="1685408"/>
          <a:ext cx="5563731" cy="16049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3815" tIns="43815" rIns="43815" bIns="43815" numCol="1" spcCol="1270" anchor="b" anchorCtr="0">
          <a:noAutofit/>
        </a:bodyPr>
        <a:lstStyle/>
        <a:p>
          <a:pPr lvl="0" algn="ctr" defTabSz="1022350">
            <a:lnSpc>
              <a:spcPct val="90000"/>
            </a:lnSpc>
            <a:spcBef>
              <a:spcPct val="0"/>
            </a:spcBef>
            <a:spcAft>
              <a:spcPct val="35000"/>
            </a:spcAft>
          </a:pPr>
          <a:r>
            <a:rPr lang="en-US" sz="2300" kern="1200" dirty="0">
              <a:solidFill>
                <a:schemeClr val="bg2">
                  <a:lumMod val="10000"/>
                </a:schemeClr>
              </a:solidFill>
              <a:latin typeface="Garamond" panose="02020404030301010803" pitchFamily="18" charset="0"/>
            </a:rPr>
            <a:t>Thematic content analysis is a way to examine qualitative data. It identifies common themes – topics, ideas, and patterns of meaning that occur repeatedly</a:t>
          </a:r>
        </a:p>
      </dsp:txBody>
      <dsp:txXfrm>
        <a:off x="1954824" y="1685408"/>
        <a:ext cx="5563731" cy="1604991"/>
      </dsp:txXfrm>
    </dsp:sp>
    <dsp:sp modelId="{B1D2323E-F10B-4D9E-B081-09645E2A58F4}">
      <dsp:nvSpPr>
        <dsp:cNvPr id="0" name=""/>
        <dsp:cNvSpPr/>
      </dsp:nvSpPr>
      <dsp:spPr>
        <a:xfrm>
          <a:off x="0" y="1685408"/>
          <a:ext cx="1954824" cy="1604991"/>
        </a:xfrm>
        <a:prstGeom prst="round2SameRect">
          <a:avLst>
            <a:gd name="adj1" fmla="val 16670"/>
            <a:gd name="adj2" fmla="val 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1600200">
            <a:lnSpc>
              <a:spcPct val="90000"/>
            </a:lnSpc>
            <a:spcBef>
              <a:spcPct val="0"/>
            </a:spcBef>
            <a:spcAft>
              <a:spcPct val="35000"/>
            </a:spcAft>
          </a:pPr>
          <a:r>
            <a:rPr lang="en-US" sz="3600" kern="1200" dirty="0">
              <a:latin typeface="Garamond" panose="02020404030301010803" pitchFamily="18" charset="0"/>
            </a:rPr>
            <a:t>What is it?</a:t>
          </a:r>
        </a:p>
      </dsp:txBody>
      <dsp:txXfrm>
        <a:off x="78363" y="1763771"/>
        <a:ext cx="1798098" cy="1526628"/>
      </dsp:txXfrm>
    </dsp:sp>
    <dsp:sp modelId="{ECEEB62E-2718-4F3F-9112-B1A37BE9B1D8}">
      <dsp:nvSpPr>
        <dsp:cNvPr id="0" name=""/>
        <dsp:cNvSpPr/>
      </dsp:nvSpPr>
      <dsp:spPr>
        <a:xfrm>
          <a:off x="1954824" y="3370649"/>
          <a:ext cx="5563731" cy="160499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3815" tIns="43815" rIns="43815" bIns="43815" numCol="1" spcCol="1270" anchor="b" anchorCtr="0">
          <a:noAutofit/>
        </a:bodyPr>
        <a:lstStyle/>
        <a:p>
          <a:pPr lvl="0" algn="ctr" defTabSz="1022350">
            <a:lnSpc>
              <a:spcPct val="90000"/>
            </a:lnSpc>
            <a:spcBef>
              <a:spcPct val="0"/>
            </a:spcBef>
            <a:spcAft>
              <a:spcPct val="35000"/>
            </a:spcAft>
          </a:pPr>
          <a:r>
            <a:rPr lang="en-US" sz="2300" kern="1200" dirty="0">
              <a:solidFill>
                <a:schemeClr val="bg2">
                  <a:lumMod val="10000"/>
                </a:schemeClr>
              </a:solidFill>
              <a:latin typeface="Garamond" panose="02020404030301010803" pitchFamily="18" charset="0"/>
            </a:rPr>
            <a:t>This was done by two independent coders. Answers were coded and refined when consensus was met by two coders. Then, patterns were identified among the codes to create general themes</a:t>
          </a:r>
        </a:p>
      </dsp:txBody>
      <dsp:txXfrm>
        <a:off x="1954824" y="3370649"/>
        <a:ext cx="5563731" cy="1604991"/>
      </dsp:txXfrm>
    </dsp:sp>
    <dsp:sp modelId="{54A5258C-C63A-43DA-AC93-D7676BE8350B}">
      <dsp:nvSpPr>
        <dsp:cNvPr id="0" name=""/>
        <dsp:cNvSpPr/>
      </dsp:nvSpPr>
      <dsp:spPr>
        <a:xfrm>
          <a:off x="0" y="3370649"/>
          <a:ext cx="1954824" cy="1604991"/>
        </a:xfrm>
        <a:prstGeom prst="round2SameRect">
          <a:avLst>
            <a:gd name="adj1" fmla="val 16670"/>
            <a:gd name="adj2" fmla="val 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1">
          <a:scrgbClr r="0" g="0" b="0"/>
        </a:lnRef>
        <a:fillRef idx="3">
          <a:scrgbClr r="0" g="0" b="0"/>
        </a:fillRef>
        <a:effectRef idx="3">
          <a:scrgbClr r="0" g="0" b="0"/>
        </a:effectRef>
        <a:fontRef idx="minor">
          <a:schemeClr val="lt1"/>
        </a:fontRef>
      </dsp:style>
      <dsp:txBody>
        <a:bodyPr spcFirstLastPara="0" vert="horz" wrap="square" lIns="68580" tIns="68580" rIns="68580" bIns="68580" numCol="1" spcCol="1270" anchor="ctr" anchorCtr="0">
          <a:noAutofit/>
        </a:bodyPr>
        <a:lstStyle/>
        <a:p>
          <a:pPr lvl="0" algn="ctr" defTabSz="1600200">
            <a:lnSpc>
              <a:spcPct val="90000"/>
            </a:lnSpc>
            <a:spcBef>
              <a:spcPct val="0"/>
            </a:spcBef>
            <a:spcAft>
              <a:spcPct val="35000"/>
            </a:spcAft>
          </a:pPr>
          <a:r>
            <a:rPr lang="en-US" sz="3600" kern="1200" dirty="0">
              <a:latin typeface="Garamond" panose="02020404030301010803" pitchFamily="18" charset="0"/>
            </a:rPr>
            <a:t>How was it done?</a:t>
          </a:r>
        </a:p>
      </dsp:txBody>
      <dsp:txXfrm>
        <a:off x="78363" y="3449012"/>
        <a:ext cx="1798098" cy="152662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6AD1917-9E17-44DF-B6DA-35FC249F4384}">
      <dsp:nvSpPr>
        <dsp:cNvPr id="0" name=""/>
        <dsp:cNvSpPr/>
      </dsp:nvSpPr>
      <dsp:spPr>
        <a:xfrm>
          <a:off x="0" y="1270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Check for authorship</a:t>
          </a:r>
        </a:p>
      </dsp:txBody>
      <dsp:txXfrm>
        <a:off x="0" y="127000"/>
        <a:ext cx="1904999" cy="1143000"/>
      </dsp:txXfrm>
    </dsp:sp>
    <dsp:sp modelId="{0AE550FD-542A-4393-A130-38F4C60A8831}">
      <dsp:nvSpPr>
        <dsp:cNvPr id="0" name=""/>
        <dsp:cNvSpPr/>
      </dsp:nvSpPr>
      <dsp:spPr>
        <a:xfrm>
          <a:off x="2095500" y="1270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Check for biases</a:t>
          </a:r>
        </a:p>
      </dsp:txBody>
      <dsp:txXfrm>
        <a:off x="2095500" y="127000"/>
        <a:ext cx="1904999" cy="1143000"/>
      </dsp:txXfrm>
    </dsp:sp>
    <dsp:sp modelId="{B3542716-4520-48FC-B566-370142080A8B}">
      <dsp:nvSpPr>
        <dsp:cNvPr id="0" name=""/>
        <dsp:cNvSpPr/>
      </dsp:nvSpPr>
      <dsp:spPr>
        <a:xfrm>
          <a:off x="4191000" y="1270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Check for conflicts of interest</a:t>
          </a:r>
        </a:p>
      </dsp:txBody>
      <dsp:txXfrm>
        <a:off x="4191000" y="127000"/>
        <a:ext cx="1904999" cy="1143000"/>
      </dsp:txXfrm>
    </dsp:sp>
    <dsp:sp modelId="{63FC7B6E-0437-4B42-A6D5-EA0EDA9E094F}">
      <dsp:nvSpPr>
        <dsp:cNvPr id="0" name=""/>
        <dsp:cNvSpPr/>
      </dsp:nvSpPr>
      <dsp:spPr>
        <a:xfrm>
          <a:off x="0" y="14605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Check references</a:t>
          </a:r>
        </a:p>
      </dsp:txBody>
      <dsp:txXfrm>
        <a:off x="0" y="1460500"/>
        <a:ext cx="1904999" cy="1143000"/>
      </dsp:txXfrm>
    </dsp:sp>
    <dsp:sp modelId="{3A6F0BAC-FD8D-4877-A346-486C91AC8498}">
      <dsp:nvSpPr>
        <dsp:cNvPr id="0" name=""/>
        <dsp:cNvSpPr/>
      </dsp:nvSpPr>
      <dsp:spPr>
        <a:xfrm>
          <a:off x="2095500" y="14605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Check research methods</a:t>
          </a:r>
        </a:p>
      </dsp:txBody>
      <dsp:txXfrm>
        <a:off x="2095500" y="1460500"/>
        <a:ext cx="1904999" cy="1143000"/>
      </dsp:txXfrm>
    </dsp:sp>
    <dsp:sp modelId="{331DF20D-9005-43F9-9A0E-7849AA6E17E7}">
      <dsp:nvSpPr>
        <dsp:cNvPr id="0" name=""/>
        <dsp:cNvSpPr/>
      </dsp:nvSpPr>
      <dsp:spPr>
        <a:xfrm>
          <a:off x="4191000" y="14605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Check the publication date</a:t>
          </a:r>
        </a:p>
      </dsp:txBody>
      <dsp:txXfrm>
        <a:off x="4191000" y="1460500"/>
        <a:ext cx="1904999" cy="1143000"/>
      </dsp:txXfrm>
    </dsp:sp>
    <dsp:sp modelId="{73B4021F-9844-46D4-96AE-EC3906045292}">
      <dsp:nvSpPr>
        <dsp:cNvPr id="0" name=""/>
        <dsp:cNvSpPr/>
      </dsp:nvSpPr>
      <dsp:spPr>
        <a:xfrm>
          <a:off x="1047750" y="2793999"/>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Check that work is peer-reviewed</a:t>
          </a:r>
        </a:p>
      </dsp:txBody>
      <dsp:txXfrm>
        <a:off x="1047750" y="2793999"/>
        <a:ext cx="1904999" cy="1143000"/>
      </dsp:txXfrm>
    </dsp:sp>
    <dsp:sp modelId="{EDE0BEAA-EF91-422B-8770-C821BCB1B62F}">
      <dsp:nvSpPr>
        <dsp:cNvPr id="0" name=""/>
        <dsp:cNvSpPr/>
      </dsp:nvSpPr>
      <dsp:spPr>
        <a:xfrm>
          <a:off x="3143250" y="2793999"/>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Validate the source</a:t>
          </a:r>
        </a:p>
      </dsp:txBody>
      <dsp:txXfrm>
        <a:off x="3143250" y="2793999"/>
        <a:ext cx="1904999" cy="1143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7E5E79-7A72-439F-8CDE-8680CF8FC273}">
      <dsp:nvSpPr>
        <dsp:cNvPr id="0" name=""/>
        <dsp:cNvSpPr/>
      </dsp:nvSpPr>
      <dsp:spPr>
        <a:xfrm>
          <a:off x="668302" y="1536"/>
          <a:ext cx="2362539" cy="141752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a:t>Check with experts</a:t>
          </a:r>
        </a:p>
      </dsp:txBody>
      <dsp:txXfrm>
        <a:off x="668302" y="1536"/>
        <a:ext cx="2362539" cy="1417523"/>
      </dsp:txXfrm>
    </dsp:sp>
    <dsp:sp modelId="{C14E6E7A-A8E9-4B36-96E0-D7769876948A}">
      <dsp:nvSpPr>
        <dsp:cNvPr id="0" name=""/>
        <dsp:cNvSpPr/>
      </dsp:nvSpPr>
      <dsp:spPr>
        <a:xfrm>
          <a:off x="668302" y="2914273"/>
          <a:ext cx="2362539" cy="141752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a:t>Check with health professionals</a:t>
          </a:r>
        </a:p>
      </dsp:txBody>
      <dsp:txXfrm>
        <a:off x="668302" y="2914273"/>
        <a:ext cx="2362539" cy="1417523"/>
      </dsp:txXfrm>
    </dsp:sp>
    <dsp:sp modelId="{9562842C-7F00-4987-9DAC-353018DAD498}">
      <dsp:nvSpPr>
        <dsp:cNvPr id="0" name=""/>
        <dsp:cNvSpPr/>
      </dsp:nvSpPr>
      <dsp:spPr>
        <a:xfrm>
          <a:off x="668302" y="1464964"/>
          <a:ext cx="2362539" cy="141752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a:t>Cross check with other sources</a:t>
          </a:r>
        </a:p>
      </dsp:txBody>
      <dsp:txXfrm>
        <a:off x="668302" y="1464964"/>
        <a:ext cx="2362539" cy="1417523"/>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8EA1BBC-5E1B-46A7-AC7B-52952993B69D}">
      <dsp:nvSpPr>
        <dsp:cNvPr id="0" name=""/>
        <dsp:cNvSpPr/>
      </dsp:nvSpPr>
      <dsp:spPr>
        <a:xfrm>
          <a:off x="416958" y="851"/>
          <a:ext cx="2364325" cy="141859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a:t>Other</a:t>
          </a:r>
        </a:p>
      </dsp:txBody>
      <dsp:txXfrm>
        <a:off x="416958" y="851"/>
        <a:ext cx="2364325" cy="1418595"/>
      </dsp:txXfrm>
    </dsp:sp>
    <dsp:sp modelId="{A990DBA3-BDBA-48C9-9869-0D962A8AD916}">
      <dsp:nvSpPr>
        <dsp:cNvPr id="0" name=""/>
        <dsp:cNvSpPr/>
      </dsp:nvSpPr>
      <dsp:spPr>
        <a:xfrm>
          <a:off x="432160" y="1502756"/>
          <a:ext cx="2364325" cy="141859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a:t>Don’t check validity</a:t>
          </a:r>
        </a:p>
      </dsp:txBody>
      <dsp:txXfrm>
        <a:off x="432160" y="1502756"/>
        <a:ext cx="2364325" cy="1418595"/>
      </dsp:txXfrm>
    </dsp:sp>
    <dsp:sp modelId="{B62D40CA-BE20-4247-A03D-4015EDD1F2D6}">
      <dsp:nvSpPr>
        <dsp:cNvPr id="0" name=""/>
        <dsp:cNvSpPr/>
      </dsp:nvSpPr>
      <dsp:spPr>
        <a:xfrm>
          <a:off x="432160" y="2954697"/>
          <a:ext cx="2364325" cy="1418595"/>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en-US" sz="2600" kern="1200" dirty="0"/>
            <a:t>Personal experience</a:t>
          </a:r>
        </a:p>
      </dsp:txBody>
      <dsp:txXfrm>
        <a:off x="432160" y="2954697"/>
        <a:ext cx="2364325" cy="141859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378B21-5436-40F7-AA98-7B87517D2B6D}">
      <dsp:nvSpPr>
        <dsp:cNvPr id="0" name=""/>
        <dsp:cNvSpPr/>
      </dsp:nvSpPr>
      <dsp:spPr>
        <a:xfrm>
          <a:off x="0" y="1270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Use government sites</a:t>
          </a:r>
        </a:p>
      </dsp:txBody>
      <dsp:txXfrm>
        <a:off x="0" y="127000"/>
        <a:ext cx="1904999" cy="1143000"/>
      </dsp:txXfrm>
    </dsp:sp>
    <dsp:sp modelId="{D46B4156-7711-4647-B4CD-5FEDB89F7B28}">
      <dsp:nvSpPr>
        <dsp:cNvPr id="0" name=""/>
        <dsp:cNvSpPr/>
      </dsp:nvSpPr>
      <dsp:spPr>
        <a:xfrm>
          <a:off x="2095500" y="1270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Use reliable sources</a:t>
          </a:r>
        </a:p>
      </dsp:txBody>
      <dsp:txXfrm>
        <a:off x="2095500" y="127000"/>
        <a:ext cx="1904999" cy="1143000"/>
      </dsp:txXfrm>
    </dsp:sp>
    <dsp:sp modelId="{0F80A3F9-EC1E-49CE-88C0-841522F205E4}">
      <dsp:nvSpPr>
        <dsp:cNvPr id="0" name=""/>
        <dsp:cNvSpPr/>
      </dsp:nvSpPr>
      <dsp:spPr>
        <a:xfrm>
          <a:off x="4191000" y="1270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Use hospital websites</a:t>
          </a:r>
        </a:p>
      </dsp:txBody>
      <dsp:txXfrm>
        <a:off x="4191000" y="127000"/>
        <a:ext cx="1904999" cy="1143000"/>
      </dsp:txXfrm>
    </dsp:sp>
    <dsp:sp modelId="{5E4877CD-E3A5-449B-BCCD-40873E367598}">
      <dsp:nvSpPr>
        <dsp:cNvPr id="0" name=""/>
        <dsp:cNvSpPr/>
      </dsp:nvSpPr>
      <dsp:spPr>
        <a:xfrm>
          <a:off x="0" y="14605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Use Mayo Clinic</a:t>
          </a:r>
        </a:p>
      </dsp:txBody>
      <dsp:txXfrm>
        <a:off x="0" y="1460500"/>
        <a:ext cx="1904999" cy="1143000"/>
      </dsp:txXfrm>
    </dsp:sp>
    <dsp:sp modelId="{5B8280E9-7E03-4703-BD9D-F2E61409FADD}">
      <dsp:nvSpPr>
        <dsp:cNvPr id="0" name=""/>
        <dsp:cNvSpPr/>
      </dsp:nvSpPr>
      <dsp:spPr>
        <a:xfrm>
          <a:off x="2095500" y="14605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Use nonprofit websites</a:t>
          </a:r>
        </a:p>
      </dsp:txBody>
      <dsp:txXfrm>
        <a:off x="2095500" y="1460500"/>
        <a:ext cx="1904999" cy="1143000"/>
      </dsp:txXfrm>
    </dsp:sp>
    <dsp:sp modelId="{D6DA3767-C00C-4F98-9B59-8889937D21FC}">
      <dsp:nvSpPr>
        <dsp:cNvPr id="0" name=""/>
        <dsp:cNvSpPr/>
      </dsp:nvSpPr>
      <dsp:spPr>
        <a:xfrm>
          <a:off x="4191000" y="1460500"/>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Use PubMed</a:t>
          </a:r>
        </a:p>
      </dsp:txBody>
      <dsp:txXfrm>
        <a:off x="4191000" y="1460500"/>
        <a:ext cx="1904999" cy="1143000"/>
      </dsp:txXfrm>
    </dsp:sp>
    <dsp:sp modelId="{EF18FED5-061D-4415-9A8C-BB8EDEECB186}">
      <dsp:nvSpPr>
        <dsp:cNvPr id="0" name=""/>
        <dsp:cNvSpPr/>
      </dsp:nvSpPr>
      <dsp:spPr>
        <a:xfrm>
          <a:off x="2095500" y="2793999"/>
          <a:ext cx="1904999" cy="114300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en-US" sz="2300" kern="1200" dirty="0"/>
            <a:t>Use WebMD</a:t>
          </a:r>
        </a:p>
      </dsp:txBody>
      <dsp:txXfrm>
        <a:off x="2095500" y="2793999"/>
        <a:ext cx="1904999" cy="114300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0D1343-9EAC-4A01-A528-14915C3F3879}">
      <dsp:nvSpPr>
        <dsp:cNvPr id="0" name=""/>
        <dsp:cNvSpPr/>
      </dsp:nvSpPr>
      <dsp:spPr>
        <a:xfrm>
          <a:off x="0" y="474109"/>
          <a:ext cx="2304256" cy="13825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a:t>Via my employment</a:t>
          </a:r>
        </a:p>
      </dsp:txBody>
      <dsp:txXfrm>
        <a:off x="0" y="474109"/>
        <a:ext cx="2304256" cy="1382553"/>
      </dsp:txXfrm>
    </dsp:sp>
    <dsp:sp modelId="{C8DFCDD4-E2F5-46F0-8ABE-C36A109CA756}">
      <dsp:nvSpPr>
        <dsp:cNvPr id="0" name=""/>
        <dsp:cNvSpPr/>
      </dsp:nvSpPr>
      <dsp:spPr>
        <a:xfrm>
          <a:off x="0" y="2083936"/>
          <a:ext cx="2304256" cy="13825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a:t>From research training experience</a:t>
          </a:r>
        </a:p>
      </dsp:txBody>
      <dsp:txXfrm>
        <a:off x="0" y="2083936"/>
        <a:ext cx="2304256" cy="1382553"/>
      </dsp:txXfrm>
    </dsp:sp>
    <dsp:sp modelId="{F55E5DF4-5078-4930-BFBA-C777E719CB8B}">
      <dsp:nvSpPr>
        <dsp:cNvPr id="0" name=""/>
        <dsp:cNvSpPr/>
      </dsp:nvSpPr>
      <dsp:spPr>
        <a:xfrm>
          <a:off x="0" y="3696915"/>
          <a:ext cx="2304256" cy="13825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US" sz="2100" kern="1200" dirty="0"/>
            <a:t>Have received email invitations from predatory journals</a:t>
          </a:r>
        </a:p>
      </dsp:txBody>
      <dsp:txXfrm>
        <a:off x="0" y="3696915"/>
        <a:ext cx="2304256" cy="138255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103702-A735-4412-A20B-1A83DEDE34D5}">
      <dsp:nvSpPr>
        <dsp:cNvPr id="0" name=""/>
        <dsp:cNvSpPr/>
      </dsp:nvSpPr>
      <dsp:spPr>
        <a:xfrm>
          <a:off x="0" y="975012"/>
          <a:ext cx="2304256" cy="13825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a:t>Friends</a:t>
          </a:r>
        </a:p>
      </dsp:txBody>
      <dsp:txXfrm>
        <a:off x="0" y="975012"/>
        <a:ext cx="2304256" cy="1382553"/>
      </dsp:txXfrm>
    </dsp:sp>
    <dsp:sp modelId="{0879FB60-5651-46F0-83C4-4CEDC83573A2}">
      <dsp:nvSpPr>
        <dsp:cNvPr id="0" name=""/>
        <dsp:cNvSpPr/>
      </dsp:nvSpPr>
      <dsp:spPr>
        <a:xfrm>
          <a:off x="0" y="2587992"/>
          <a:ext cx="2304256" cy="13825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a:t>From a health professional</a:t>
          </a:r>
        </a:p>
      </dsp:txBody>
      <dsp:txXfrm>
        <a:off x="0" y="2587992"/>
        <a:ext cx="2304256" cy="1382553"/>
      </dsp:txXfrm>
    </dsp:sp>
    <dsp:sp modelId="{03B18363-73AC-4D78-AD6C-D4E33818376C}">
      <dsp:nvSpPr>
        <dsp:cNvPr id="0" name=""/>
        <dsp:cNvSpPr/>
      </dsp:nvSpPr>
      <dsp:spPr>
        <a:xfrm>
          <a:off x="0" y="4200971"/>
          <a:ext cx="2304256" cy="138255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US" sz="2700" kern="1200" dirty="0"/>
            <a:t>From a research expert</a:t>
          </a:r>
        </a:p>
      </dsp:txBody>
      <dsp:txXfrm>
        <a:off x="0" y="4200971"/>
        <a:ext cx="2304256" cy="138255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47F6D7-BEEC-4ABB-BFDE-D83BE4F37872}">
      <dsp:nvSpPr>
        <dsp:cNvPr id="0" name=""/>
        <dsp:cNvSpPr/>
      </dsp:nvSpPr>
      <dsp:spPr>
        <a:xfrm>
          <a:off x="0" y="1060881"/>
          <a:ext cx="2346277" cy="14077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a:t>Media</a:t>
          </a:r>
        </a:p>
      </dsp:txBody>
      <dsp:txXfrm>
        <a:off x="0" y="1060881"/>
        <a:ext cx="2346277" cy="1407766"/>
      </dsp:txXfrm>
    </dsp:sp>
    <dsp:sp modelId="{831951EB-F81A-4395-BD55-F2B24A97C8E2}">
      <dsp:nvSpPr>
        <dsp:cNvPr id="0" name=""/>
        <dsp:cNvSpPr/>
      </dsp:nvSpPr>
      <dsp:spPr>
        <a:xfrm>
          <a:off x="0" y="2715565"/>
          <a:ext cx="2346277" cy="140776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lvl="0" algn="ctr" defTabSz="1244600">
            <a:lnSpc>
              <a:spcPct val="90000"/>
            </a:lnSpc>
            <a:spcBef>
              <a:spcPct val="0"/>
            </a:spcBef>
            <a:spcAft>
              <a:spcPct val="35000"/>
            </a:spcAft>
          </a:pPr>
          <a:r>
            <a:rPr lang="en-US" sz="2800" kern="1200" dirty="0"/>
            <a:t>Online</a:t>
          </a:r>
        </a:p>
      </dsp:txBody>
      <dsp:txXfrm>
        <a:off x="0" y="2715565"/>
        <a:ext cx="2346277" cy="1407766"/>
      </dsp:txXfrm>
    </dsp:sp>
  </dsp:spTree>
</dsp:drawing>
</file>

<file path=ppt/diagrams/layout1.xml><?xml version="1.0" encoding="utf-8"?>
<dgm:layoutDef xmlns:dgm="http://schemas.openxmlformats.org/drawingml/2006/diagram" xmlns:a="http://schemas.openxmlformats.org/drawingml/2006/main" uniqueId="urn:microsoft.com/office/officeart/2011/layout/TabList">
  <dgm:title val="Tab List"/>
  <dgm:desc val="Use to show non-sequential or grouped blocks of information. Works well for lists with a small amount of Level 1 text. The first Level 2 displays next to the Level 1 text  and the remaining Level 2 text appears beneath the Level 1 text."/>
  <dgm:catLst>
    <dgm:cat type="list" pri="4500"/>
    <dgm:cat type="officeonline" pri="11000"/>
  </dgm:catLst>
  <dgm:sampData>
    <dgm:dataModel>
      <dgm:ptLst>
        <dgm:pt modelId="0" type="doc"/>
        <dgm:pt modelId="10">
          <dgm:prSet phldr="1"/>
        </dgm:pt>
        <dgm:pt modelId="11">
          <dgm:prSet phldr="1"/>
        </dgm:pt>
        <dgm:pt modelId="12">
          <dgm:prSet phldr="1"/>
        </dgm:pt>
        <dgm:pt modelId="20">
          <dgm:prSet phldr="1"/>
        </dgm:pt>
        <dgm:pt modelId="21">
          <dgm:prSet phldr="1"/>
        </dgm:pt>
        <dgm:pt modelId="22">
          <dgm:prSet phldr="1"/>
        </dgm:pt>
        <dgm:pt modelId="30">
          <dgm:prSet phldr="1"/>
        </dgm:pt>
        <dgm:pt modelId="31">
          <dgm:prSet phldr="1"/>
        </dgm:pt>
        <dgm:pt modelId="32">
          <dgm:prSet phldr="1"/>
        </dgm:pt>
      </dgm:ptLst>
      <dgm:cxnLst>
        <dgm:cxn modelId="40" srcId="0" destId="10" srcOrd="0" destOrd="0"/>
        <dgm:cxn modelId="41" srcId="10" destId="11" srcOrd="0" destOrd="0"/>
        <dgm:cxn modelId="42" srcId="10" destId="12" srcOrd="0" destOrd="0"/>
        <dgm:cxn modelId="50" srcId="0" destId="20" srcOrd="1" destOrd="0"/>
        <dgm:cxn modelId="51" srcId="20" destId="21" srcOrd="1" destOrd="0"/>
        <dgm:cxn modelId="52" srcId="20" destId="22" srcOrd="1" destOrd="0"/>
        <dgm:cxn modelId="60" srcId="0" destId="30" srcOrd="2" destOrd="0"/>
        <dgm:cxn modelId="61" srcId="30" destId="31" srcOrd="2" destOrd="0"/>
        <dgm:cxn modelId="62" srcId="30" destId="32"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dgm:chPref val="3"/>
      <dgm:dir/>
      <dgm:animOne val="branch"/>
      <dgm:animLvl val="lvl"/>
    </dgm:varLst>
    <dgm:alg type="lin">
      <dgm:param type="linDir" val="fromT"/>
    </dgm:alg>
    <dgm:shape xmlns:r="http://schemas.openxmlformats.org/officeDocument/2006/relationships" r:blip="">
      <dgm:adjLst/>
    </dgm:shape>
    <dgm:constrLst>
      <dgm:constr type="w" for="ch" forName="Child" refType="w"/>
      <dgm:constr type="h" for="ch" forName="Child" refType="h" fact="0.6667"/>
      <dgm:constr type="primFontSz" for="des" forName="Parent" op="equ" val="65"/>
      <dgm:constr type="primFontSz" for="des" forName="Child" op="equ" val="65"/>
      <dgm:constr type="primFontSz" for="des" forName="FirstChild" op="equ" val="65"/>
      <dgm:constr type="primFontSz" for="des" forName="Child" refType="primFontSz" refFor="des" refForName="Parent" op="lte"/>
      <dgm:constr type="primFontSz" for="des" forName="FirstChild" refType="primFontSz" refFor="des" refForName="Parent" op="lte"/>
      <dgm:constr type="primFontSz" for="des" forName="Child" refType="primFontSz" refFor="des" refForName="FirstChild" op="lte"/>
      <dgm:constr type="w" for="ch" forName="composite" refType="w"/>
      <dgm:constr type="h" for="ch" forName="composite" refType="h" fact="0.3333"/>
      <dgm:constr type="sp" refType="h" refFor="ch" refForName="composite" op="equ" fact="0.05"/>
      <dgm:constr type="h" for="ch" forName="sibTrans" refType="h" refFor="ch" refForName="composite" op="equ" fact="0.05"/>
      <dgm:constr type="w" for="ch" forName="sibTrans" refType="h" refFor="ch" refForName="sibTrans" op="equ"/>
    </dgm:constrLst>
    <dgm:forEach name="nodesForEach" axis="ch" ptType="node">
      <dgm:layoutNode name="composite">
        <dgm:alg type="composite"/>
        <dgm:shape xmlns:r="http://schemas.openxmlformats.org/officeDocument/2006/relationships" r:blip="">
          <dgm:adjLst/>
        </dgm:shape>
        <dgm:choose name="Name1">
          <dgm:if name="Name2" func="var" arg="dir" op="equ" val="norm">
            <dgm:constrLst>
              <dgm:constr type="l" for="ch" forName="Accent" refType="w" fact="0"/>
              <dgm:constr type="b" for="ch" forName="Accent" refType="h"/>
              <dgm:constr type="w" for="ch" forName="Accent" refType="w"/>
              <dgm:constr type="h" for="ch" forName="Accent" refType="h" fact="0"/>
              <dgm:constr type="l" for="ch" forName="FirstChild" refType="w" fact="0.26"/>
              <dgm:constr type="t" for="ch" forName="FirstChild" refType="h" fact="0"/>
              <dgm:constr type="w" for="ch" forName="FirstChild" refType="w" fact="0.74"/>
              <dgm:constr type="h" for="ch" forName="FirstChild" refType="h"/>
              <dgm:constr type="l" for="ch" forName="Parent" refType="w" fact="0"/>
              <dgm:constr type="t" for="ch" forName="Parent" refType="h" fact="0"/>
              <dgm:constr type="w" for="ch" forName="Parent" refType="w" fact="0.26"/>
              <dgm:constr type="h" for="ch" forName="Parent" refType="h"/>
            </dgm:constrLst>
          </dgm:if>
          <dgm:else name="Name3">
            <dgm:constrLst>
              <dgm:constr type="l" for="ch" forName="Accent" refType="w" fact="0"/>
              <dgm:constr type="b" for="ch" forName="Accent" refType="h"/>
              <dgm:constr type="w" for="ch" forName="Accent" refType="w"/>
              <dgm:constr type="h" for="ch" forName="Accent" refType="h" fact="0"/>
              <dgm:constr type="r" for="ch" forName="FirstChild" refType="w" fact="0.74"/>
              <dgm:constr type="t" for="ch" forName="FirstChild" refType="h" fact="0"/>
              <dgm:constr type="w" for="ch" forName="FirstChild" refType="w" fact="0.74"/>
              <dgm:constr type="h" for="ch" forName="FirstChild" refType="h"/>
              <dgm:constr type="r" for="ch" forName="Parent" refType="w"/>
              <dgm:constr type="t" for="ch" forName="Parent" refType="h" fact="0"/>
              <dgm:constr type="w" for="ch" forName="Parent" refType="w" fact="0.26"/>
              <dgm:constr type="h" for="ch" forName="Parent" refType="h"/>
            </dgm:constrLst>
          </dgm:else>
        </dgm:choose>
        <dgm:layoutNode name="FirstChild" styleLbl="revTx">
          <dgm:varLst>
            <dgm:chMax val="0"/>
            <dgm:chPref val="0"/>
            <dgm:bulletEnabled val="1"/>
          </dgm:varLst>
          <dgm:choose name="Name4">
            <dgm:if name="Name5" func="var" arg="dir" op="equ" val="norm">
              <dgm:alg type="tx">
                <dgm:param type="parTxLTRAlign" val="l"/>
                <dgm:param type="txAnchorVert" val="b"/>
                <dgm:param type="txAnchorVertCh" val="b"/>
                <dgm:param type="parTxRTLAlign" val="l"/>
              </dgm:alg>
            </dgm:if>
            <dgm:else name="Name6">
              <dgm:alg type="tx">
                <dgm:param type="parTxLTRAlign" val="r"/>
                <dgm:param type="shpTxLTRAlignCh" val="r"/>
                <dgm:param type="txAnchorVert" val="b"/>
                <dgm:param type="txAnchorVertCh" val="b"/>
                <dgm:param type="parTxRTLAlign" val="r"/>
              </dgm:alg>
            </dgm:else>
          </dgm:choose>
          <dgm:shape xmlns:r="http://schemas.openxmlformats.org/officeDocument/2006/relationships" type="rect" r:blip="">
            <dgm:adjLst/>
          </dgm:shape>
          <dgm:choose name="Name7">
            <dgm:if name="Name8" axis="ch" ptType="node" func="cnt" op="gte" val="1">
              <dgm:presOf axis="ch desOrSelf" ptType="node node" st="1 1" cnt="1 0"/>
            </dgm:if>
            <dgm:else name="Name9">
              <dgm:presOf/>
            </dgm:else>
          </dgm:choos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Parent" styleLbl="alignNode1">
          <dgm:varLst>
            <dgm:chMax val="3"/>
            <dgm:chPref val="3"/>
            <dgm:bulletEnabled val="1"/>
          </dgm:varLst>
          <dgm:alg type="tx">
            <dgm:param type="shpTxLTRAlignCh" val="ctr"/>
            <dgm:param type="txAnchorVertCh" val="mid"/>
          </dgm:alg>
          <dgm:shape xmlns:r="http://schemas.openxmlformats.org/officeDocument/2006/relationships" type="round2SameRect" r:blip="">
            <dgm:adjLst>
              <dgm:adj idx="1" val="0.1667"/>
              <dgm:adj idx="2" val="0"/>
            </dgm:adjLst>
          </dgm:shape>
          <dgm:presOf axis="self" ptType="node"/>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layoutNode name="Accent" styleLbl="parChTrans1D1">
          <dgm:alg type="sp"/>
          <dgm:shape xmlns:r="http://schemas.openxmlformats.org/officeDocument/2006/relationships" type="line" r:blip="" zOrderOff="-99999">
            <dgm:adjLst/>
          </dgm:shape>
          <dgm:presOf/>
        </dgm:layoutNode>
      </dgm:layoutNode>
      <dgm:choose name="Name10">
        <dgm:if name="Name11" axis="ch" ptType="node" st="2" cnt="1" func="cnt" op="gte" val="1">
          <dgm:layoutNode name="Child" styleLbl="revTx">
            <dgm:varLst>
              <dgm:chMax val="0"/>
              <dgm:chPref val="0"/>
              <dgm:bulletEnabled val="1"/>
            </dgm:varLst>
            <dgm:choose name="Name12">
              <dgm:if name="Name13" func="var" arg="dir" op="equ" val="norm">
                <dgm:alg type="tx">
                  <dgm:param type="stBulletLvl" val="1"/>
                  <dgm:param type="parTxLTRAlign" val="l"/>
                  <dgm:param type="parTxRTLAlign" val="l"/>
                  <dgm:param type="txAnchorVert" val="t"/>
                </dgm:alg>
              </dgm:if>
              <dgm:else name="Name14">
                <dgm:alg type="tx">
                  <dgm:param type="stBulletLvl" val="1"/>
                  <dgm:param type="parTxLTRAlign" val="r"/>
                  <dgm:param type="shpTxLTRAlignCh" val="r"/>
                  <dgm:param type="txAnchorVert" val="t"/>
                  <dgm:param type="parTxRTLAlign" val="r"/>
                </dgm:alg>
              </dgm:else>
            </dgm:choose>
            <dgm:shape xmlns:r="http://schemas.openxmlformats.org/officeDocument/2006/relationships" type="rect" r:blip="">
              <dgm:adjLst/>
            </dgm:shape>
            <dgm:presOf axis="ch desOrSelf" ptType="node node" st="2 1" cnt="0 0"/>
            <dgm:constrLst>
              <dgm:constr type="lMarg" refType="primFontSz" fact="0.15"/>
              <dgm:constr type="rMarg" refType="primFontSz" fact="0.15"/>
              <dgm:constr type="tMarg" refType="primFontSz" fact="0.15"/>
              <dgm:constr type="bMarg" refType="primFontSz" fact="0.15"/>
            </dgm:constrLst>
            <dgm:ruleLst>
              <dgm:rule type="primFontSz" val="5" fact="NaN" max="NaN"/>
            </dgm:ruleLst>
          </dgm:layoutNode>
        </dgm:if>
        <dgm:else name="Name15"/>
      </dgm:choos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2B8B2E2-6910-462F-87DB-918361916141}" type="datetimeFigureOut">
              <a:rPr lang="en-CA" smtClean="0"/>
              <a:t>2021-06-17</a:t>
            </a:fld>
            <a:endParaRPr lang="en-CA"/>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F7E7A8-93DD-4BC1-B206-ADBED154F26E}" type="slidenum">
              <a:rPr lang="en-CA" smtClean="0"/>
              <a:t>‹#›</a:t>
            </a:fld>
            <a:endParaRPr lang="en-CA"/>
          </a:p>
        </p:txBody>
      </p:sp>
    </p:spTree>
    <p:extLst>
      <p:ext uri="{BB962C8B-B14F-4D97-AF65-F5344CB8AC3E}">
        <p14:creationId xmlns:p14="http://schemas.microsoft.com/office/powerpoint/2010/main" val="4887320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6F7E7A8-93DD-4BC1-B206-ADBED154F26E}" type="slidenum">
              <a:rPr lang="en-CA" smtClean="0"/>
              <a:t>1</a:t>
            </a:fld>
            <a:endParaRPr lang="en-CA"/>
          </a:p>
        </p:txBody>
      </p:sp>
    </p:spTree>
    <p:extLst>
      <p:ext uri="{BB962C8B-B14F-4D97-AF65-F5344CB8AC3E}">
        <p14:creationId xmlns:p14="http://schemas.microsoft.com/office/powerpoint/2010/main" val="85624092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6F7E7A8-93DD-4BC1-B206-ADBED154F26E}" type="slidenum">
              <a:rPr lang="en-CA" smtClean="0"/>
              <a:t>13</a:t>
            </a:fld>
            <a:endParaRPr lang="en-CA"/>
          </a:p>
        </p:txBody>
      </p:sp>
    </p:spTree>
    <p:extLst>
      <p:ext uri="{BB962C8B-B14F-4D97-AF65-F5344CB8AC3E}">
        <p14:creationId xmlns:p14="http://schemas.microsoft.com/office/powerpoint/2010/main" val="187563722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6F7E7A8-93DD-4BC1-B206-ADBED154F26E}" type="slidenum">
              <a:rPr lang="en-CA" smtClean="0"/>
              <a:t>15</a:t>
            </a:fld>
            <a:endParaRPr lang="en-CA"/>
          </a:p>
        </p:txBody>
      </p:sp>
    </p:spTree>
    <p:extLst>
      <p:ext uri="{BB962C8B-B14F-4D97-AF65-F5344CB8AC3E}">
        <p14:creationId xmlns:p14="http://schemas.microsoft.com/office/powerpoint/2010/main" val="341861354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6F7E7A8-93DD-4BC1-B206-ADBED154F26E}" type="slidenum">
              <a:rPr lang="en-CA" smtClean="0"/>
              <a:t>17</a:t>
            </a:fld>
            <a:endParaRPr lang="en-CA"/>
          </a:p>
        </p:txBody>
      </p:sp>
    </p:spTree>
    <p:extLst>
      <p:ext uri="{BB962C8B-B14F-4D97-AF65-F5344CB8AC3E}">
        <p14:creationId xmlns:p14="http://schemas.microsoft.com/office/powerpoint/2010/main" val="12295028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6F7E7A8-93DD-4BC1-B206-ADBED154F26E}" type="slidenum">
              <a:rPr lang="en-CA" smtClean="0"/>
              <a:t>18</a:t>
            </a:fld>
            <a:endParaRPr lang="en-CA"/>
          </a:p>
        </p:txBody>
      </p:sp>
    </p:spTree>
    <p:extLst>
      <p:ext uri="{BB962C8B-B14F-4D97-AF65-F5344CB8AC3E}">
        <p14:creationId xmlns:p14="http://schemas.microsoft.com/office/powerpoint/2010/main" val="28763837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6F7E7A8-93DD-4BC1-B206-ADBED154F26E}" type="slidenum">
              <a:rPr lang="en-CA" smtClean="0"/>
              <a:t>19</a:t>
            </a:fld>
            <a:endParaRPr lang="en-CA"/>
          </a:p>
        </p:txBody>
      </p:sp>
    </p:spTree>
    <p:extLst>
      <p:ext uri="{BB962C8B-B14F-4D97-AF65-F5344CB8AC3E}">
        <p14:creationId xmlns:p14="http://schemas.microsoft.com/office/powerpoint/2010/main" val="258818662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6F7E7A8-93DD-4BC1-B206-ADBED154F26E}" type="slidenum">
              <a:rPr lang="en-CA" smtClean="0"/>
              <a:t>20</a:t>
            </a:fld>
            <a:endParaRPr lang="en-CA"/>
          </a:p>
        </p:txBody>
      </p:sp>
    </p:spTree>
    <p:extLst>
      <p:ext uri="{BB962C8B-B14F-4D97-AF65-F5344CB8AC3E}">
        <p14:creationId xmlns:p14="http://schemas.microsoft.com/office/powerpoint/2010/main" val="14255339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CA" dirty="0"/>
          </a:p>
        </p:txBody>
      </p:sp>
      <p:sp>
        <p:nvSpPr>
          <p:cNvPr id="4" name="Slide Number Placeholder 3"/>
          <p:cNvSpPr>
            <a:spLocks noGrp="1"/>
          </p:cNvSpPr>
          <p:nvPr>
            <p:ph type="sldNum" sz="quarter" idx="5"/>
          </p:nvPr>
        </p:nvSpPr>
        <p:spPr/>
        <p:txBody>
          <a:bodyPr/>
          <a:lstStyle/>
          <a:p>
            <a:fld id="{06F7E7A8-93DD-4BC1-B206-ADBED154F26E}" type="slidenum">
              <a:rPr lang="en-CA" smtClean="0"/>
              <a:t>21</a:t>
            </a:fld>
            <a:endParaRPr lang="en-CA"/>
          </a:p>
        </p:txBody>
      </p:sp>
    </p:spTree>
    <p:extLst>
      <p:ext uri="{BB962C8B-B14F-4D97-AF65-F5344CB8AC3E}">
        <p14:creationId xmlns:p14="http://schemas.microsoft.com/office/powerpoint/2010/main" val="41755615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5"/>
          </p:nvPr>
        </p:nvSpPr>
        <p:spPr/>
        <p:txBody>
          <a:bodyPr/>
          <a:lstStyle/>
          <a:p>
            <a:fld id="{06F7E7A8-93DD-4BC1-B206-ADBED154F26E}" type="slidenum">
              <a:rPr lang="en-CA" smtClean="0"/>
              <a:t>22</a:t>
            </a:fld>
            <a:endParaRPr lang="en-CA"/>
          </a:p>
        </p:txBody>
      </p:sp>
    </p:spTree>
    <p:extLst>
      <p:ext uri="{BB962C8B-B14F-4D97-AF65-F5344CB8AC3E}">
        <p14:creationId xmlns:p14="http://schemas.microsoft.com/office/powerpoint/2010/main" val="1218103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Consider reformatting </a:t>
            </a:r>
            <a:endParaRPr lang="en-CA" dirty="0"/>
          </a:p>
        </p:txBody>
      </p:sp>
      <p:sp>
        <p:nvSpPr>
          <p:cNvPr id="4" name="Slide Number Placeholder 3"/>
          <p:cNvSpPr>
            <a:spLocks noGrp="1"/>
          </p:cNvSpPr>
          <p:nvPr>
            <p:ph type="sldNum" sz="quarter" idx="5"/>
          </p:nvPr>
        </p:nvSpPr>
        <p:spPr/>
        <p:txBody>
          <a:bodyPr/>
          <a:lstStyle/>
          <a:p>
            <a:fld id="{06F7E7A8-93DD-4BC1-B206-ADBED154F26E}" type="slidenum">
              <a:rPr lang="en-CA" smtClean="0"/>
              <a:t>24</a:t>
            </a:fld>
            <a:endParaRPr lang="en-CA"/>
          </a:p>
        </p:txBody>
      </p:sp>
    </p:spTree>
    <p:extLst>
      <p:ext uri="{BB962C8B-B14F-4D97-AF65-F5344CB8AC3E}">
        <p14:creationId xmlns:p14="http://schemas.microsoft.com/office/powerpoint/2010/main" val="26081123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Tx/>
              <a:buChar char="-"/>
            </a:pPr>
            <a:endParaRPr lang="en-US" dirty="0"/>
          </a:p>
        </p:txBody>
      </p:sp>
      <p:sp>
        <p:nvSpPr>
          <p:cNvPr id="4" name="Slide Number Placeholder 3"/>
          <p:cNvSpPr>
            <a:spLocks noGrp="1"/>
          </p:cNvSpPr>
          <p:nvPr>
            <p:ph type="sldNum" sz="quarter" idx="10"/>
          </p:nvPr>
        </p:nvSpPr>
        <p:spPr/>
        <p:txBody>
          <a:bodyPr/>
          <a:lstStyle/>
          <a:p>
            <a:fld id="{06F7E7A8-93DD-4BC1-B206-ADBED154F26E}" type="slidenum">
              <a:rPr lang="en-CA" smtClean="0"/>
              <a:t>26</a:t>
            </a:fld>
            <a:endParaRPr lang="en-CA"/>
          </a:p>
        </p:txBody>
      </p:sp>
    </p:spTree>
    <p:extLst>
      <p:ext uri="{BB962C8B-B14F-4D97-AF65-F5344CB8AC3E}">
        <p14:creationId xmlns:p14="http://schemas.microsoft.com/office/powerpoint/2010/main" val="22888525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Made changes directly. </a:t>
            </a:r>
            <a:endParaRPr lang="en-CA" dirty="0"/>
          </a:p>
        </p:txBody>
      </p:sp>
      <p:sp>
        <p:nvSpPr>
          <p:cNvPr id="4" name="Slide Number Placeholder 3"/>
          <p:cNvSpPr>
            <a:spLocks noGrp="1"/>
          </p:cNvSpPr>
          <p:nvPr>
            <p:ph type="sldNum" sz="quarter" idx="5"/>
          </p:nvPr>
        </p:nvSpPr>
        <p:spPr/>
        <p:txBody>
          <a:bodyPr/>
          <a:lstStyle/>
          <a:p>
            <a:fld id="{06F7E7A8-93DD-4BC1-B206-ADBED154F26E}" type="slidenum">
              <a:rPr lang="en-CA" smtClean="0"/>
              <a:t>2</a:t>
            </a:fld>
            <a:endParaRPr lang="en-CA"/>
          </a:p>
        </p:txBody>
      </p:sp>
    </p:spTree>
    <p:extLst>
      <p:ext uri="{BB962C8B-B14F-4D97-AF65-F5344CB8AC3E}">
        <p14:creationId xmlns:p14="http://schemas.microsoft.com/office/powerpoint/2010/main" val="5920474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6F7E7A8-93DD-4BC1-B206-ADBED154F26E}" type="slidenum">
              <a:rPr lang="en-CA" smtClean="0"/>
              <a:t>29</a:t>
            </a:fld>
            <a:endParaRPr lang="en-CA"/>
          </a:p>
        </p:txBody>
      </p:sp>
    </p:spTree>
    <p:extLst>
      <p:ext uri="{BB962C8B-B14F-4D97-AF65-F5344CB8AC3E}">
        <p14:creationId xmlns:p14="http://schemas.microsoft.com/office/powerpoint/2010/main" val="309146084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6F7E7A8-93DD-4BC1-B206-ADBED154F26E}" type="slidenum">
              <a:rPr lang="en-CA" smtClean="0"/>
              <a:t>30</a:t>
            </a:fld>
            <a:endParaRPr lang="en-CA"/>
          </a:p>
        </p:txBody>
      </p:sp>
    </p:spTree>
    <p:extLst>
      <p:ext uri="{BB962C8B-B14F-4D97-AF65-F5344CB8AC3E}">
        <p14:creationId xmlns:p14="http://schemas.microsoft.com/office/powerpoint/2010/main" val="2742476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6F7E7A8-93DD-4BC1-B206-ADBED154F26E}" type="slidenum">
              <a:rPr lang="en-CA" smtClean="0"/>
              <a:t>31</a:t>
            </a:fld>
            <a:endParaRPr lang="en-CA"/>
          </a:p>
        </p:txBody>
      </p:sp>
    </p:spTree>
    <p:extLst>
      <p:ext uri="{BB962C8B-B14F-4D97-AF65-F5344CB8AC3E}">
        <p14:creationId xmlns:p14="http://schemas.microsoft.com/office/powerpoint/2010/main" val="39871477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6F7E7A8-93DD-4BC1-B206-ADBED154F26E}" type="slidenum">
              <a:rPr lang="en-CA" smtClean="0"/>
              <a:t>33</a:t>
            </a:fld>
            <a:endParaRPr lang="en-CA"/>
          </a:p>
        </p:txBody>
      </p:sp>
    </p:spTree>
    <p:extLst>
      <p:ext uri="{BB962C8B-B14F-4D97-AF65-F5344CB8AC3E}">
        <p14:creationId xmlns:p14="http://schemas.microsoft.com/office/powerpoint/2010/main" val="19308560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infographic can not be read so I deleted. </a:t>
            </a:r>
          </a:p>
          <a:p>
            <a:endParaRPr lang="en-US" dirty="0"/>
          </a:p>
          <a:p>
            <a:r>
              <a:rPr lang="en-US" dirty="0"/>
              <a:t>Add in the reference link or screen shot of the paper instead</a:t>
            </a:r>
            <a:endParaRPr lang="en-CA" dirty="0"/>
          </a:p>
        </p:txBody>
      </p:sp>
      <p:sp>
        <p:nvSpPr>
          <p:cNvPr id="4" name="Slide Number Placeholder 3"/>
          <p:cNvSpPr>
            <a:spLocks noGrp="1"/>
          </p:cNvSpPr>
          <p:nvPr>
            <p:ph type="sldNum" sz="quarter" idx="10"/>
          </p:nvPr>
        </p:nvSpPr>
        <p:spPr/>
        <p:txBody>
          <a:bodyPr/>
          <a:lstStyle/>
          <a:p>
            <a:fld id="{06F7E7A8-93DD-4BC1-B206-ADBED154F26E}" type="slidenum">
              <a:rPr lang="en-CA" smtClean="0"/>
              <a:t>3</a:t>
            </a:fld>
            <a:endParaRPr lang="en-CA"/>
          </a:p>
        </p:txBody>
      </p:sp>
    </p:spTree>
    <p:extLst>
      <p:ext uri="{BB962C8B-B14F-4D97-AF65-F5344CB8AC3E}">
        <p14:creationId xmlns:p14="http://schemas.microsoft.com/office/powerpoint/2010/main" val="5839525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6F7E7A8-93DD-4BC1-B206-ADBED154F26E}" type="slidenum">
              <a:rPr lang="en-CA" smtClean="0"/>
              <a:t>4</a:t>
            </a:fld>
            <a:endParaRPr lang="en-CA"/>
          </a:p>
        </p:txBody>
      </p:sp>
    </p:spTree>
    <p:extLst>
      <p:ext uri="{BB962C8B-B14F-4D97-AF65-F5344CB8AC3E}">
        <p14:creationId xmlns:p14="http://schemas.microsoft.com/office/powerpoint/2010/main" val="15079090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CA" dirty="0">
              <a:solidFill>
                <a:schemeClr val="bg1"/>
              </a:solidFill>
            </a:endParaRPr>
          </a:p>
          <a:p>
            <a:endParaRPr lang="en-CA" dirty="0"/>
          </a:p>
        </p:txBody>
      </p:sp>
      <p:sp>
        <p:nvSpPr>
          <p:cNvPr id="4" name="Slide Number Placeholder 3"/>
          <p:cNvSpPr>
            <a:spLocks noGrp="1"/>
          </p:cNvSpPr>
          <p:nvPr>
            <p:ph type="sldNum" sz="quarter" idx="5"/>
          </p:nvPr>
        </p:nvSpPr>
        <p:spPr/>
        <p:txBody>
          <a:bodyPr/>
          <a:lstStyle/>
          <a:p>
            <a:fld id="{06F7E7A8-93DD-4BC1-B206-ADBED154F26E}" type="slidenum">
              <a:rPr lang="en-CA" smtClean="0"/>
              <a:t>5</a:t>
            </a:fld>
            <a:endParaRPr lang="en-CA"/>
          </a:p>
        </p:txBody>
      </p:sp>
    </p:spTree>
    <p:extLst>
      <p:ext uri="{BB962C8B-B14F-4D97-AF65-F5344CB8AC3E}">
        <p14:creationId xmlns:p14="http://schemas.microsoft.com/office/powerpoint/2010/main" val="15076038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Condense text if possible or format differently </a:t>
            </a:r>
            <a:endParaRPr lang="en-CA" dirty="0"/>
          </a:p>
        </p:txBody>
      </p:sp>
      <p:sp>
        <p:nvSpPr>
          <p:cNvPr id="4" name="Slide Number Placeholder 3"/>
          <p:cNvSpPr>
            <a:spLocks noGrp="1"/>
          </p:cNvSpPr>
          <p:nvPr>
            <p:ph type="sldNum" sz="quarter" idx="10"/>
          </p:nvPr>
        </p:nvSpPr>
        <p:spPr/>
        <p:txBody>
          <a:bodyPr/>
          <a:lstStyle/>
          <a:p>
            <a:fld id="{06F7E7A8-93DD-4BC1-B206-ADBED154F26E}" type="slidenum">
              <a:rPr lang="en-CA" smtClean="0"/>
              <a:t>6</a:t>
            </a:fld>
            <a:endParaRPr lang="en-CA"/>
          </a:p>
        </p:txBody>
      </p:sp>
    </p:spTree>
    <p:extLst>
      <p:ext uri="{BB962C8B-B14F-4D97-AF65-F5344CB8AC3E}">
        <p14:creationId xmlns:p14="http://schemas.microsoft.com/office/powerpoint/2010/main" val="24175678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6F7E7A8-93DD-4BC1-B206-ADBED154F26E}" type="slidenum">
              <a:rPr lang="en-CA" smtClean="0"/>
              <a:t>7</a:t>
            </a:fld>
            <a:endParaRPr lang="en-CA"/>
          </a:p>
        </p:txBody>
      </p:sp>
    </p:spTree>
    <p:extLst>
      <p:ext uri="{BB962C8B-B14F-4D97-AF65-F5344CB8AC3E}">
        <p14:creationId xmlns:p14="http://schemas.microsoft.com/office/powerpoint/2010/main" val="4950218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chemeClr val="tx1"/>
              </a:solidFill>
              <a:effectLst/>
              <a:latin typeface="+mn-lt"/>
              <a:ea typeface="+mn-ea"/>
              <a:cs typeface="+mn-cs"/>
            </a:endParaRPr>
          </a:p>
          <a:p>
            <a:r>
              <a:rPr lang="en-CA" dirty="0"/>
              <a:t>Suggest redesigning this more like slide 5- very text heavy right now. Or not mentioning the second part until you have described the first part.</a:t>
            </a:r>
          </a:p>
        </p:txBody>
      </p:sp>
      <p:sp>
        <p:nvSpPr>
          <p:cNvPr id="4" name="Slide Number Placeholder 3"/>
          <p:cNvSpPr>
            <a:spLocks noGrp="1"/>
          </p:cNvSpPr>
          <p:nvPr>
            <p:ph type="sldNum" sz="quarter" idx="10"/>
          </p:nvPr>
        </p:nvSpPr>
        <p:spPr/>
        <p:txBody>
          <a:bodyPr/>
          <a:lstStyle/>
          <a:p>
            <a:fld id="{06F7E7A8-93DD-4BC1-B206-ADBED154F26E}" type="slidenum">
              <a:rPr lang="en-CA" smtClean="0"/>
              <a:t>8</a:t>
            </a:fld>
            <a:endParaRPr lang="en-CA"/>
          </a:p>
        </p:txBody>
      </p:sp>
    </p:spTree>
    <p:extLst>
      <p:ext uri="{BB962C8B-B14F-4D97-AF65-F5344CB8AC3E}">
        <p14:creationId xmlns:p14="http://schemas.microsoft.com/office/powerpoint/2010/main" val="22852566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06F7E7A8-93DD-4BC1-B206-ADBED154F26E}" type="slidenum">
              <a:rPr lang="en-CA" smtClean="0"/>
              <a:t>9</a:t>
            </a:fld>
            <a:endParaRPr lang="en-CA"/>
          </a:p>
        </p:txBody>
      </p:sp>
    </p:spTree>
    <p:extLst>
      <p:ext uri="{BB962C8B-B14F-4D97-AF65-F5344CB8AC3E}">
        <p14:creationId xmlns:p14="http://schemas.microsoft.com/office/powerpoint/2010/main" val="28341400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3.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3.xml"/></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4.xml"/></Relationships>
</file>

<file path=ppt/slideLayouts/_rels/slideLayout12.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5.xml"/></Relationships>
</file>

<file path=ppt/slideLayouts/_rels/slideLayout13.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6.xml"/></Relationships>
</file>

<file path=ppt/slideLayouts/_rels/slideLayout14.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7.xml"/></Relationships>
</file>

<file path=ppt/slideLayouts/_rels/slideLayout15.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8.xml"/></Relationships>
</file>

<file path=ppt/slideLayouts/_rels/slideLayout16.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9.xml"/></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4.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5.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6.xml"/></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7.xml"/></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8.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9.xml"/></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tags" Target="../tags/tag10.xml"/></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2.xml"/><Relationship Id="rId1" Type="http://schemas.openxmlformats.org/officeDocument/2006/relationships/tags" Target="../tags/tag1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endParaRPr lang="en-CA"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dirty="0"/>
          </a:p>
        </p:txBody>
      </p:sp>
    </p:spTree>
    <p:custDataLst>
      <p:tags r:id="rId1"/>
    </p:custDataLst>
    <p:extLst>
      <p:ext uri="{BB962C8B-B14F-4D97-AF65-F5344CB8AC3E}">
        <p14:creationId xmlns:p14="http://schemas.microsoft.com/office/powerpoint/2010/main" val="18532789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771800" y="188640"/>
            <a:ext cx="5842992" cy="1156990"/>
          </a:xfrm>
        </p:spPr>
        <p:txBody>
          <a:bodyPr/>
          <a:lstStyle/>
          <a:p>
            <a:r>
              <a:rPr lang="en-US"/>
              <a:t>Click to edit Master title style</a:t>
            </a:r>
            <a:endParaRPr lang="en-CA" dirty="0"/>
          </a:p>
        </p:txBody>
      </p:sp>
      <p:sp>
        <p:nvSpPr>
          <p:cNvPr id="3" name="Content Placeholder 2"/>
          <p:cNvSpPr>
            <a:spLocks noGrp="1"/>
          </p:cNvSpPr>
          <p:nvPr>
            <p:ph idx="1"/>
          </p:nvPr>
        </p:nvSpPr>
        <p:spPr>
          <a:xfrm>
            <a:off x="2771800" y="1268760"/>
            <a:ext cx="5925344" cy="438194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Rectangle 6"/>
          <p:cNvSpPr/>
          <p:nvPr userDrawn="1"/>
        </p:nvSpPr>
        <p:spPr>
          <a:xfrm>
            <a:off x="0" y="0"/>
            <a:ext cx="2771800" cy="5517232"/>
          </a:xfrm>
          <a:prstGeom prst="rect">
            <a:avLst/>
          </a:prstGeom>
          <a:solidFill>
            <a:schemeClr val="tx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ustDataLst>
      <p:tags r:id="rId1"/>
    </p:custDataLst>
    <p:extLst>
      <p:ext uri="{BB962C8B-B14F-4D97-AF65-F5344CB8AC3E}">
        <p14:creationId xmlns:p14="http://schemas.microsoft.com/office/powerpoint/2010/main" val="6371148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custDataLst>
      <p:tags r:id="rId1"/>
    </p:custDataLst>
    <p:extLst>
      <p:ext uri="{BB962C8B-B14F-4D97-AF65-F5344CB8AC3E}">
        <p14:creationId xmlns:p14="http://schemas.microsoft.com/office/powerpoint/2010/main" val="194914540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chemeClr val="tx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a:t>Click to edit Master title style</a:t>
            </a:r>
            <a:endParaRPr lang="en-CA" dirty="0"/>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baseline="0">
                <a:solidFill>
                  <a:schemeClr val="bg1"/>
                </a:solidFill>
              </a:defRPr>
            </a:lvl1pPr>
            <a:lvl2pPr>
              <a:defRPr sz="2000" baseline="0">
                <a:solidFill>
                  <a:schemeClr val="bg1"/>
                </a:solidFill>
              </a:defRPr>
            </a:lvl2pPr>
            <a:lvl3pPr>
              <a:defRPr sz="1800" baseline="0">
                <a:solidFill>
                  <a:schemeClr val="bg1"/>
                </a:solidFill>
              </a:defRPr>
            </a:lvl3pPr>
            <a:lvl4pPr>
              <a:defRPr sz="1600" baseline="0">
                <a:solidFill>
                  <a:schemeClr val="bg1"/>
                </a:solidFill>
              </a:defRPr>
            </a:lvl4pPr>
            <a:lvl5pPr>
              <a:defRPr sz="1600" baseline="0">
                <a:solidFill>
                  <a:schemeClr val="bg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baseline="0">
                <a:solidFill>
                  <a:schemeClr val="bg1"/>
                </a:solidFill>
              </a:defRPr>
            </a:lvl1pPr>
            <a:lvl2pPr>
              <a:defRPr sz="2000" baseline="0">
                <a:solidFill>
                  <a:schemeClr val="bg1"/>
                </a:solidFill>
              </a:defRPr>
            </a:lvl2pPr>
            <a:lvl3pPr>
              <a:defRPr sz="1800" baseline="0">
                <a:solidFill>
                  <a:schemeClr val="bg1"/>
                </a:solidFill>
              </a:defRPr>
            </a:lvl3pPr>
            <a:lvl4pPr>
              <a:defRPr sz="1600" baseline="0">
                <a:solidFill>
                  <a:schemeClr val="bg1"/>
                </a:solidFill>
              </a:defRPr>
            </a:lvl4pPr>
            <a:lvl5pPr>
              <a:defRPr sz="1600" baseline="0">
                <a:solidFill>
                  <a:schemeClr val="bg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Tree>
    <p:custDataLst>
      <p:tags r:id="rId1"/>
    </p:custDataLst>
    <p:extLst>
      <p:ext uri="{BB962C8B-B14F-4D97-AF65-F5344CB8AC3E}">
        <p14:creationId xmlns:p14="http://schemas.microsoft.com/office/powerpoint/2010/main" val="16604578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6059016" cy="1156990"/>
          </a:xfrm>
        </p:spPr>
        <p:txBody>
          <a:bodyPr/>
          <a:lstStyle/>
          <a:p>
            <a:r>
              <a:rPr lang="en-US"/>
              <a:t>Click to edit Master title style</a:t>
            </a:r>
            <a:endParaRPr lang="en-CA" dirty="0"/>
          </a:p>
        </p:txBody>
      </p:sp>
      <p:sp>
        <p:nvSpPr>
          <p:cNvPr id="7" name="Text Placeholder 6"/>
          <p:cNvSpPr>
            <a:spLocks noGrp="1"/>
          </p:cNvSpPr>
          <p:nvPr>
            <p:ph type="body" sz="quarter" idx="13"/>
          </p:nvPr>
        </p:nvSpPr>
        <p:spPr>
          <a:xfrm>
            <a:off x="468313" y="1556791"/>
            <a:ext cx="6047903" cy="38883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9" name="Rectangle 8"/>
          <p:cNvSpPr/>
          <p:nvPr userDrawn="1"/>
        </p:nvSpPr>
        <p:spPr>
          <a:xfrm>
            <a:off x="6516216" y="0"/>
            <a:ext cx="2664296" cy="5517232"/>
          </a:xfrm>
          <a:prstGeom prst="rect">
            <a:avLst/>
          </a:prstGeom>
          <a:solidFill>
            <a:schemeClr val="tx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ustDataLst>
      <p:tags r:id="rId1"/>
    </p:custDataLst>
    <p:extLst>
      <p:ext uri="{BB962C8B-B14F-4D97-AF65-F5344CB8AC3E}">
        <p14:creationId xmlns:p14="http://schemas.microsoft.com/office/powerpoint/2010/main" val="18448131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395289" y="549276"/>
            <a:ext cx="8353425" cy="44640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custDataLst>
      <p:tags r:id="rId1"/>
    </p:custDataLst>
    <p:extLst>
      <p:ext uri="{BB962C8B-B14F-4D97-AF65-F5344CB8AC3E}">
        <p14:creationId xmlns:p14="http://schemas.microsoft.com/office/powerpoint/2010/main" val="19119263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tx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baseline="0">
                <a:solidFill>
                  <a:schemeClr val="bg1"/>
                </a:solidFill>
              </a:defRPr>
            </a:lvl1pPr>
          </a:lstStyle>
          <a:p>
            <a:r>
              <a:rPr lang="en-US"/>
              <a:t>Click to edit Master title style</a:t>
            </a:r>
            <a:endParaRPr lang="en-CA" dirty="0"/>
          </a:p>
        </p:txBody>
      </p:sp>
      <p:sp>
        <p:nvSpPr>
          <p:cNvPr id="3" name="Content Placeholder 2"/>
          <p:cNvSpPr>
            <a:spLocks noGrp="1"/>
          </p:cNvSpPr>
          <p:nvPr>
            <p:ph idx="1"/>
          </p:nvPr>
        </p:nvSpPr>
        <p:spPr>
          <a:xfrm>
            <a:off x="3575050" y="273051"/>
            <a:ext cx="5111751" cy="5853113"/>
          </a:xfrm>
        </p:spPr>
        <p:txBody>
          <a:bodyPr/>
          <a:lstStyle>
            <a:lvl1pPr>
              <a:defRPr sz="3200" baseline="0">
                <a:solidFill>
                  <a:schemeClr val="bg1"/>
                </a:solidFill>
              </a:defRPr>
            </a:lvl1pPr>
            <a:lvl2pPr>
              <a:defRPr sz="2800" baseline="0">
                <a:solidFill>
                  <a:schemeClr val="bg1"/>
                </a:solidFill>
              </a:defRPr>
            </a:lvl2pPr>
            <a:lvl3pPr>
              <a:defRPr sz="2400" baseline="0">
                <a:solidFill>
                  <a:schemeClr val="bg1"/>
                </a:solidFill>
              </a:defRPr>
            </a:lvl3pPr>
            <a:lvl4pPr>
              <a:defRPr sz="2000" baseline="0">
                <a:solidFill>
                  <a:schemeClr val="bg1"/>
                </a:solidFill>
              </a:defRPr>
            </a:lvl4pPr>
            <a:lvl5pPr>
              <a:defRPr sz="2000" baseline="0">
                <a:solidFill>
                  <a:schemeClr val="bg1"/>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baseline="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ustDataLst>
      <p:tags r:id="rId1"/>
    </p:custDataLst>
    <p:extLst>
      <p:ext uri="{BB962C8B-B14F-4D97-AF65-F5344CB8AC3E}">
        <p14:creationId xmlns:p14="http://schemas.microsoft.com/office/powerpoint/2010/main" val="188894576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tx1">
            <a:lumMod val="75000"/>
          </a:schemeClr>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457200" y="6356351"/>
            <a:ext cx="2133600" cy="365125"/>
          </a:xfrm>
          <a:prstGeom prst="rect">
            <a:avLst/>
          </a:prstGeom>
        </p:spPr>
        <p:txBody>
          <a:bodyPr/>
          <a:lstStyle/>
          <a:p>
            <a:fld id="{06118EEC-FEA3-45A2-B3EE-A120C8476FD5}" type="datetimeFigureOut">
              <a:rPr lang="en-CA" smtClean="0"/>
              <a:t>2021-06-17</a:t>
            </a:fld>
            <a:endParaRPr lang="en-CA"/>
          </a:p>
        </p:txBody>
      </p:sp>
      <p:sp>
        <p:nvSpPr>
          <p:cNvPr id="6" name="Footer Placeholder 5"/>
          <p:cNvSpPr>
            <a:spLocks noGrp="1"/>
          </p:cNvSpPr>
          <p:nvPr>
            <p:ph type="ftr" sz="quarter" idx="11"/>
          </p:nvPr>
        </p:nvSpPr>
        <p:spPr>
          <a:xfrm>
            <a:off x="3124200" y="6356351"/>
            <a:ext cx="2895600" cy="365125"/>
          </a:xfrm>
          <a:prstGeom prst="rect">
            <a:avLst/>
          </a:prstGeom>
        </p:spPr>
        <p:txBody>
          <a:bodyPr/>
          <a:lstStyle/>
          <a:p>
            <a:endParaRPr lang="en-CA"/>
          </a:p>
        </p:txBody>
      </p:sp>
      <p:sp>
        <p:nvSpPr>
          <p:cNvPr id="7" name="Slide Number Placeholder 6"/>
          <p:cNvSpPr>
            <a:spLocks noGrp="1"/>
          </p:cNvSpPr>
          <p:nvPr>
            <p:ph type="sldNum" sz="quarter" idx="12"/>
          </p:nvPr>
        </p:nvSpPr>
        <p:spPr>
          <a:xfrm>
            <a:off x="6553200" y="6356351"/>
            <a:ext cx="2133600" cy="365125"/>
          </a:xfrm>
          <a:prstGeom prst="rect">
            <a:avLst/>
          </a:prstGeom>
        </p:spPr>
        <p:txBody>
          <a:bodyPr/>
          <a:lstStyle/>
          <a:p>
            <a:fld id="{83B04E25-0595-48DF-8132-D2945C5D1362}" type="slidenum">
              <a:rPr lang="en-CA" smtClean="0"/>
              <a:t>‹#›</a:t>
            </a:fld>
            <a:endParaRPr lang="en-CA"/>
          </a:p>
        </p:txBody>
      </p:sp>
      <p:sp>
        <p:nvSpPr>
          <p:cNvPr id="9" name="Text Placeholder 8"/>
          <p:cNvSpPr>
            <a:spLocks noGrp="1"/>
          </p:cNvSpPr>
          <p:nvPr>
            <p:ph type="body" sz="quarter" idx="13"/>
          </p:nvPr>
        </p:nvSpPr>
        <p:spPr>
          <a:xfrm>
            <a:off x="179388" y="765175"/>
            <a:ext cx="8785225" cy="4032250"/>
          </a:xfrm>
        </p:spPr>
        <p:txBody>
          <a:bodyPr/>
          <a:lstStyle>
            <a:lvl1pPr marL="0" indent="0" algn="ctr">
              <a:buNone/>
              <a:defRPr sz="4000" baseline="0">
                <a:solidFill>
                  <a:schemeClr val="bg1"/>
                </a:solidFill>
              </a:defRPr>
            </a:lvl1pPr>
          </a:lstStyle>
          <a:p>
            <a:pPr lvl="0"/>
            <a:r>
              <a:rPr lang="en-US"/>
              <a:t>Edit Master text styles</a:t>
            </a:r>
          </a:p>
          <a:p>
            <a:pPr lvl="1"/>
            <a:r>
              <a:rPr lang="en-US"/>
              <a:t>Second level</a:t>
            </a:r>
          </a:p>
          <a:p>
            <a:pPr lvl="2"/>
            <a:r>
              <a:rPr lang="en-US"/>
              <a:t>Third level</a:t>
            </a:r>
          </a:p>
          <a:p>
            <a:pPr lvl="3"/>
            <a:r>
              <a:rPr lang="en-US"/>
              <a:t>Fourth level</a:t>
            </a:r>
          </a:p>
        </p:txBody>
      </p:sp>
    </p:spTree>
    <p:custDataLst>
      <p:tags r:id="rId1"/>
    </p:custDataLst>
    <p:extLst>
      <p:ext uri="{BB962C8B-B14F-4D97-AF65-F5344CB8AC3E}">
        <p14:creationId xmlns:p14="http://schemas.microsoft.com/office/powerpoint/2010/main" val="4283276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771800" y="188640"/>
            <a:ext cx="5842992" cy="1156990"/>
          </a:xfrm>
        </p:spPr>
        <p:txBody>
          <a:bodyPr/>
          <a:lstStyle/>
          <a:p>
            <a:r>
              <a:rPr lang="en-US"/>
              <a:t>Click to edit Master title style</a:t>
            </a:r>
            <a:endParaRPr lang="en-CA" dirty="0"/>
          </a:p>
        </p:txBody>
      </p:sp>
      <p:sp>
        <p:nvSpPr>
          <p:cNvPr id="3" name="Content Placeholder 2"/>
          <p:cNvSpPr>
            <a:spLocks noGrp="1"/>
          </p:cNvSpPr>
          <p:nvPr>
            <p:ph idx="1"/>
          </p:nvPr>
        </p:nvSpPr>
        <p:spPr>
          <a:xfrm>
            <a:off x="2771800" y="1268760"/>
            <a:ext cx="5925344" cy="4381947"/>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7" name="Rectangle 6"/>
          <p:cNvSpPr/>
          <p:nvPr userDrawn="1"/>
        </p:nvSpPr>
        <p:spPr>
          <a:xfrm>
            <a:off x="0" y="0"/>
            <a:ext cx="2771800" cy="5517232"/>
          </a:xfrm>
          <a:prstGeom prst="rect">
            <a:avLst/>
          </a:prstGeom>
          <a:solidFill>
            <a:schemeClr val="tx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ustDataLst>
      <p:tags r:id="rId1"/>
    </p:custDataLst>
    <p:extLst>
      <p:ext uri="{BB962C8B-B14F-4D97-AF65-F5344CB8AC3E}">
        <p14:creationId xmlns:p14="http://schemas.microsoft.com/office/powerpoint/2010/main" val="1911154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custDataLst>
      <p:tags r:id="rId1"/>
    </p:custDataLst>
    <p:extLst>
      <p:ext uri="{BB962C8B-B14F-4D97-AF65-F5344CB8AC3E}">
        <p14:creationId xmlns:p14="http://schemas.microsoft.com/office/powerpoint/2010/main" val="1028263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bg>
      <p:bgPr>
        <a:solidFill>
          <a:schemeClr val="tx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bg1"/>
                </a:solidFill>
              </a:defRPr>
            </a:lvl1pPr>
          </a:lstStyle>
          <a:p>
            <a:r>
              <a:rPr lang="en-US"/>
              <a:t>Click to edit Master title style</a:t>
            </a:r>
            <a:endParaRPr lang="en-CA" dirty="0"/>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baseline="0">
                <a:solidFill>
                  <a:schemeClr val="bg1"/>
                </a:solidFill>
              </a:defRPr>
            </a:lvl1pPr>
            <a:lvl2pPr>
              <a:defRPr sz="2000" baseline="0">
                <a:solidFill>
                  <a:schemeClr val="bg1"/>
                </a:solidFill>
              </a:defRPr>
            </a:lvl2pPr>
            <a:lvl3pPr>
              <a:defRPr sz="1800" baseline="0">
                <a:solidFill>
                  <a:schemeClr val="bg1"/>
                </a:solidFill>
              </a:defRPr>
            </a:lvl3pPr>
            <a:lvl4pPr>
              <a:defRPr sz="1600" baseline="0">
                <a:solidFill>
                  <a:schemeClr val="bg1"/>
                </a:solidFill>
              </a:defRPr>
            </a:lvl4pPr>
            <a:lvl5pPr>
              <a:defRPr sz="1600" baseline="0">
                <a:solidFill>
                  <a:schemeClr val="bg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baseline="0">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baseline="0">
                <a:solidFill>
                  <a:schemeClr val="bg1"/>
                </a:solidFill>
              </a:defRPr>
            </a:lvl1pPr>
            <a:lvl2pPr>
              <a:defRPr sz="2000" baseline="0">
                <a:solidFill>
                  <a:schemeClr val="bg1"/>
                </a:solidFill>
              </a:defRPr>
            </a:lvl2pPr>
            <a:lvl3pPr>
              <a:defRPr sz="1800" baseline="0">
                <a:solidFill>
                  <a:schemeClr val="bg1"/>
                </a:solidFill>
              </a:defRPr>
            </a:lvl3pPr>
            <a:lvl4pPr>
              <a:defRPr sz="1600" baseline="0">
                <a:solidFill>
                  <a:schemeClr val="bg1"/>
                </a:solidFill>
              </a:defRPr>
            </a:lvl4pPr>
            <a:lvl5pPr>
              <a:defRPr sz="1600" baseline="0">
                <a:solidFill>
                  <a:schemeClr val="bg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Tree>
    <p:custDataLst>
      <p:tags r:id="rId1"/>
    </p:custDataLst>
    <p:extLst>
      <p:ext uri="{BB962C8B-B14F-4D97-AF65-F5344CB8AC3E}">
        <p14:creationId xmlns:p14="http://schemas.microsoft.com/office/powerpoint/2010/main" val="12852573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6059016" cy="1156990"/>
          </a:xfrm>
        </p:spPr>
        <p:txBody>
          <a:bodyPr/>
          <a:lstStyle/>
          <a:p>
            <a:r>
              <a:rPr lang="en-US"/>
              <a:t>Click to edit Master title style</a:t>
            </a:r>
            <a:endParaRPr lang="en-CA" dirty="0"/>
          </a:p>
        </p:txBody>
      </p:sp>
      <p:sp>
        <p:nvSpPr>
          <p:cNvPr id="7" name="Text Placeholder 6"/>
          <p:cNvSpPr>
            <a:spLocks noGrp="1"/>
          </p:cNvSpPr>
          <p:nvPr>
            <p:ph type="body" sz="quarter" idx="13"/>
          </p:nvPr>
        </p:nvSpPr>
        <p:spPr>
          <a:xfrm>
            <a:off x="468313" y="1556791"/>
            <a:ext cx="6047903" cy="38883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9" name="Rectangle 8"/>
          <p:cNvSpPr/>
          <p:nvPr userDrawn="1"/>
        </p:nvSpPr>
        <p:spPr>
          <a:xfrm>
            <a:off x="6516216" y="0"/>
            <a:ext cx="2664296" cy="5517232"/>
          </a:xfrm>
          <a:prstGeom prst="rect">
            <a:avLst/>
          </a:prstGeom>
          <a:solidFill>
            <a:schemeClr val="tx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ustDataLst>
      <p:tags r:id="rId1"/>
    </p:custDataLst>
    <p:extLst>
      <p:ext uri="{BB962C8B-B14F-4D97-AF65-F5344CB8AC3E}">
        <p14:creationId xmlns:p14="http://schemas.microsoft.com/office/powerpoint/2010/main" val="19414313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6" name="Text Placeholder 5"/>
          <p:cNvSpPr>
            <a:spLocks noGrp="1"/>
          </p:cNvSpPr>
          <p:nvPr>
            <p:ph type="body" sz="quarter" idx="13"/>
          </p:nvPr>
        </p:nvSpPr>
        <p:spPr>
          <a:xfrm>
            <a:off x="395289" y="549276"/>
            <a:ext cx="8353425" cy="446405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Tree>
    <p:custDataLst>
      <p:tags r:id="rId1"/>
    </p:custDataLst>
    <p:extLst>
      <p:ext uri="{BB962C8B-B14F-4D97-AF65-F5344CB8AC3E}">
        <p14:creationId xmlns:p14="http://schemas.microsoft.com/office/powerpoint/2010/main" val="783527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bg>
      <p:bgPr>
        <a:solidFill>
          <a:schemeClr val="tx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baseline="0">
                <a:solidFill>
                  <a:schemeClr val="bg1"/>
                </a:solidFill>
              </a:defRPr>
            </a:lvl1pPr>
          </a:lstStyle>
          <a:p>
            <a:r>
              <a:rPr lang="en-US"/>
              <a:t>Click to edit Master title style</a:t>
            </a:r>
            <a:endParaRPr lang="en-CA" dirty="0"/>
          </a:p>
        </p:txBody>
      </p:sp>
      <p:sp>
        <p:nvSpPr>
          <p:cNvPr id="3" name="Content Placeholder 2"/>
          <p:cNvSpPr>
            <a:spLocks noGrp="1"/>
          </p:cNvSpPr>
          <p:nvPr>
            <p:ph idx="1"/>
          </p:nvPr>
        </p:nvSpPr>
        <p:spPr>
          <a:xfrm>
            <a:off x="3575050" y="273051"/>
            <a:ext cx="5111751" cy="5853113"/>
          </a:xfrm>
        </p:spPr>
        <p:txBody>
          <a:bodyPr/>
          <a:lstStyle>
            <a:lvl1pPr>
              <a:defRPr sz="3200" baseline="0">
                <a:solidFill>
                  <a:schemeClr val="bg1"/>
                </a:solidFill>
              </a:defRPr>
            </a:lvl1pPr>
            <a:lvl2pPr>
              <a:defRPr sz="2800" baseline="0">
                <a:solidFill>
                  <a:schemeClr val="bg1"/>
                </a:solidFill>
              </a:defRPr>
            </a:lvl2pPr>
            <a:lvl3pPr>
              <a:defRPr sz="2400" baseline="0">
                <a:solidFill>
                  <a:schemeClr val="bg1"/>
                </a:solidFill>
              </a:defRPr>
            </a:lvl3pPr>
            <a:lvl4pPr>
              <a:defRPr sz="2000" baseline="0">
                <a:solidFill>
                  <a:schemeClr val="bg1"/>
                </a:solidFill>
              </a:defRPr>
            </a:lvl4pPr>
            <a:lvl5pPr>
              <a:defRPr sz="2000" baseline="0">
                <a:solidFill>
                  <a:schemeClr val="bg1"/>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dirty="0"/>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baseline="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Tree>
    <p:custDataLst>
      <p:tags r:id="rId1"/>
    </p:custDataLst>
    <p:extLst>
      <p:ext uri="{BB962C8B-B14F-4D97-AF65-F5344CB8AC3E}">
        <p14:creationId xmlns:p14="http://schemas.microsoft.com/office/powerpoint/2010/main" val="913063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Caption">
    <p:bg>
      <p:bgPr>
        <a:solidFill>
          <a:schemeClr val="tx1">
            <a:lumMod val="75000"/>
          </a:schemeClr>
        </a:solidFill>
        <a:effectLst/>
      </p:bgPr>
    </p:bg>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457200" y="6356351"/>
            <a:ext cx="2133600" cy="365125"/>
          </a:xfrm>
          <a:prstGeom prst="rect">
            <a:avLst/>
          </a:prstGeom>
        </p:spPr>
        <p:txBody>
          <a:bodyPr/>
          <a:lstStyle/>
          <a:p>
            <a:fld id="{06118EEC-FEA3-45A2-B3EE-A120C8476FD5}" type="datetimeFigureOut">
              <a:rPr lang="en-CA" smtClean="0"/>
              <a:t>2021-06-17</a:t>
            </a:fld>
            <a:endParaRPr lang="en-CA"/>
          </a:p>
        </p:txBody>
      </p:sp>
      <p:sp>
        <p:nvSpPr>
          <p:cNvPr id="6" name="Footer Placeholder 5"/>
          <p:cNvSpPr>
            <a:spLocks noGrp="1"/>
          </p:cNvSpPr>
          <p:nvPr>
            <p:ph type="ftr" sz="quarter" idx="11"/>
          </p:nvPr>
        </p:nvSpPr>
        <p:spPr>
          <a:xfrm>
            <a:off x="3124200" y="6356351"/>
            <a:ext cx="2895600" cy="365125"/>
          </a:xfrm>
          <a:prstGeom prst="rect">
            <a:avLst/>
          </a:prstGeom>
        </p:spPr>
        <p:txBody>
          <a:bodyPr/>
          <a:lstStyle/>
          <a:p>
            <a:endParaRPr lang="en-CA"/>
          </a:p>
        </p:txBody>
      </p:sp>
      <p:sp>
        <p:nvSpPr>
          <p:cNvPr id="7" name="Slide Number Placeholder 6"/>
          <p:cNvSpPr>
            <a:spLocks noGrp="1"/>
          </p:cNvSpPr>
          <p:nvPr>
            <p:ph type="sldNum" sz="quarter" idx="12"/>
          </p:nvPr>
        </p:nvSpPr>
        <p:spPr>
          <a:xfrm>
            <a:off x="6553200" y="6356351"/>
            <a:ext cx="2133600" cy="365125"/>
          </a:xfrm>
          <a:prstGeom prst="rect">
            <a:avLst/>
          </a:prstGeom>
        </p:spPr>
        <p:txBody>
          <a:bodyPr/>
          <a:lstStyle/>
          <a:p>
            <a:fld id="{83B04E25-0595-48DF-8132-D2945C5D1362}" type="slidenum">
              <a:rPr lang="en-CA" smtClean="0"/>
              <a:t>‹#›</a:t>
            </a:fld>
            <a:endParaRPr lang="en-CA"/>
          </a:p>
        </p:txBody>
      </p:sp>
      <p:sp>
        <p:nvSpPr>
          <p:cNvPr id="9" name="Text Placeholder 8"/>
          <p:cNvSpPr>
            <a:spLocks noGrp="1"/>
          </p:cNvSpPr>
          <p:nvPr>
            <p:ph type="body" sz="quarter" idx="13"/>
          </p:nvPr>
        </p:nvSpPr>
        <p:spPr>
          <a:xfrm>
            <a:off x="179388" y="765175"/>
            <a:ext cx="8785225" cy="4032250"/>
          </a:xfrm>
        </p:spPr>
        <p:txBody>
          <a:bodyPr/>
          <a:lstStyle>
            <a:lvl1pPr marL="0" indent="0" algn="ctr">
              <a:buNone/>
              <a:defRPr sz="4000" baseline="0">
                <a:solidFill>
                  <a:schemeClr val="bg1"/>
                </a:solidFill>
              </a:defRPr>
            </a:lvl1pPr>
          </a:lstStyle>
          <a:p>
            <a:pPr lvl="0"/>
            <a:r>
              <a:rPr lang="en-US"/>
              <a:t>Edit Master text styles</a:t>
            </a:r>
          </a:p>
          <a:p>
            <a:pPr lvl="1"/>
            <a:r>
              <a:rPr lang="en-US"/>
              <a:t>Second level</a:t>
            </a:r>
          </a:p>
          <a:p>
            <a:pPr lvl="2"/>
            <a:r>
              <a:rPr lang="en-US"/>
              <a:t>Third level</a:t>
            </a:r>
          </a:p>
          <a:p>
            <a:pPr lvl="3"/>
            <a:r>
              <a:rPr lang="en-US"/>
              <a:t>Fourth level</a:t>
            </a:r>
          </a:p>
        </p:txBody>
      </p:sp>
    </p:spTree>
    <p:custDataLst>
      <p:tags r:id="rId1"/>
    </p:custDataLst>
    <p:extLst>
      <p:ext uri="{BB962C8B-B14F-4D97-AF65-F5344CB8AC3E}">
        <p14:creationId xmlns:p14="http://schemas.microsoft.com/office/powerpoint/2010/main" val="34461308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bg>
      <p:bgPr>
        <a:solidFill>
          <a:schemeClr val="tx1">
            <a:lumMod val="75000"/>
          </a:schemeClr>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a:t>Click to edit Master title style</a:t>
            </a:r>
            <a:endParaRPr lang="en-CA"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CA" dirty="0"/>
          </a:p>
        </p:txBody>
      </p:sp>
    </p:spTree>
    <p:custDataLst>
      <p:tags r:id="rId1"/>
    </p:custDataLst>
    <p:extLst>
      <p:ext uri="{BB962C8B-B14F-4D97-AF65-F5344CB8AC3E}">
        <p14:creationId xmlns:p14="http://schemas.microsoft.com/office/powerpoint/2010/main" val="4257927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ags" Target="../tags/tag2.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5" Type="http://schemas.openxmlformats.org/officeDocument/2006/relationships/slideLayout" Target="../slideLayouts/slideLayout13.xml"/><Relationship Id="rId10" Type="http://schemas.openxmlformats.org/officeDocument/2006/relationships/tags" Target="../tags/tag11.xml"/><Relationship Id="rId4" Type="http://schemas.openxmlformats.org/officeDocument/2006/relationships/slideLayout" Target="../slideLayouts/slideLayout12.xml"/><Relationship Id="rId9"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Title Page</a:t>
            </a:r>
            <a:endParaRPr lang="en-CA"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endParaRPr lang="en-CA" dirty="0"/>
          </a:p>
        </p:txBody>
      </p:sp>
      <p:cxnSp>
        <p:nvCxnSpPr>
          <p:cNvPr id="9" name="Straight Connector 8"/>
          <p:cNvCxnSpPr/>
          <p:nvPr/>
        </p:nvCxnSpPr>
        <p:spPr>
          <a:xfrm>
            <a:off x="0" y="551723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5517232"/>
            <a:ext cx="9144000" cy="134076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pic>
        <p:nvPicPr>
          <p:cNvPr id="12" name="Picture 11"/>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6521312" y="5843045"/>
            <a:ext cx="2422387" cy="961423"/>
          </a:xfrm>
          <a:prstGeom prst="rect">
            <a:avLst/>
          </a:prstGeom>
        </p:spPr>
      </p:pic>
    </p:spTree>
    <p:custDataLst>
      <p:tags r:id="rId10"/>
    </p:custDataLst>
    <p:extLst>
      <p:ext uri="{BB962C8B-B14F-4D97-AF65-F5344CB8AC3E}">
        <p14:creationId xmlns:p14="http://schemas.microsoft.com/office/powerpoint/2010/main" val="2344419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3" r:id="rId4"/>
    <p:sldLayoutId id="2147483654" r:id="rId5"/>
    <p:sldLayoutId id="2147483655" r:id="rId6"/>
    <p:sldLayoutId id="2147483656" r:id="rId7"/>
    <p:sldLayoutId id="2147483657" r:id="rId8"/>
  </p:sldLayoutIdLst>
  <p:txStyles>
    <p:titleStyle>
      <a:lvl1pPr algn="ctr" defTabSz="914400" rtl="0" eaLnBrk="1" latinLnBrk="0" hangingPunct="1">
        <a:spcBef>
          <a:spcPct val="0"/>
        </a:spcBef>
        <a:buNone/>
        <a:defRPr sz="440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a:t>Title Page</a:t>
            </a:r>
            <a:endParaRPr lang="en-CA"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endParaRPr lang="en-CA" dirty="0"/>
          </a:p>
        </p:txBody>
      </p:sp>
      <p:cxnSp>
        <p:nvCxnSpPr>
          <p:cNvPr id="9" name="Straight Connector 8"/>
          <p:cNvCxnSpPr/>
          <p:nvPr/>
        </p:nvCxnSpPr>
        <p:spPr>
          <a:xfrm>
            <a:off x="0" y="5517232"/>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10" name="Rectangle 9"/>
          <p:cNvSpPr/>
          <p:nvPr/>
        </p:nvSpPr>
        <p:spPr>
          <a:xfrm>
            <a:off x="0" y="5517232"/>
            <a:ext cx="9144000" cy="134076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Tree>
    <p:custDataLst>
      <p:tags r:id="rId10"/>
    </p:custDataLst>
    <p:extLst>
      <p:ext uri="{BB962C8B-B14F-4D97-AF65-F5344CB8AC3E}">
        <p14:creationId xmlns:p14="http://schemas.microsoft.com/office/powerpoint/2010/main" val="1400689887"/>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7" r:id="rId7"/>
    <p:sldLayoutId id="2147483668" r:id="rId8"/>
  </p:sldLayoutIdLst>
  <p:txStyles>
    <p:titleStyle>
      <a:lvl1pPr algn="ctr" defTabSz="914400" rtl="0" eaLnBrk="1" latinLnBrk="0" hangingPunct="1">
        <a:spcBef>
          <a:spcPct val="0"/>
        </a:spcBef>
        <a:buNone/>
        <a:defRPr sz="4400" kern="1200" baseline="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0.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29.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0.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3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1.xml"/><Relationship Id="rId1" Type="http://schemas.openxmlformats.org/officeDocument/2006/relationships/tags" Target="../tags/tag32.xml"/><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11.xml"/><Relationship Id="rId1" Type="http://schemas.openxmlformats.org/officeDocument/2006/relationships/tags" Target="../tags/tag33.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1.xml"/><Relationship Id="rId2" Type="http://schemas.openxmlformats.org/officeDocument/2006/relationships/slideLayout" Target="../slideLayouts/slideLayout11.xml"/><Relationship Id="rId1" Type="http://schemas.openxmlformats.org/officeDocument/2006/relationships/tags" Target="../tags/tag34.xml"/></Relationships>
</file>

<file path=ppt/slides/_rels/slide16.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slideLayout" Target="../slideLayouts/slideLayout11.xml"/><Relationship Id="rId1" Type="http://schemas.openxmlformats.org/officeDocument/2006/relationships/tags" Target="../tags/tag35.xml"/></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3.xml"/><Relationship Id="rId1" Type="http://schemas.openxmlformats.org/officeDocument/2006/relationships/tags" Target="../tags/tag36.xml"/><Relationship Id="rId4" Type="http://schemas.openxmlformats.org/officeDocument/2006/relationships/chart" Target="../charts/chart1.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3.xml"/><Relationship Id="rId1" Type="http://schemas.openxmlformats.org/officeDocument/2006/relationships/tags" Target="../tags/tag37.xml"/></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4.xml"/><Relationship Id="rId2" Type="http://schemas.openxmlformats.org/officeDocument/2006/relationships/slideLayout" Target="../slideLayouts/slideLayout3.xml"/><Relationship Id="rId1" Type="http://schemas.openxmlformats.org/officeDocument/2006/relationships/tags" Target="../tags/tag38.xml"/><Relationship Id="rId4" Type="http://schemas.openxmlformats.org/officeDocument/2006/relationships/chart" Target="../charts/char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3.xml"/><Relationship Id="rId1" Type="http://schemas.openxmlformats.org/officeDocument/2006/relationships/tags" Target="../tags/tag21.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3.xml"/><Relationship Id="rId1" Type="http://schemas.openxmlformats.org/officeDocument/2006/relationships/tags" Target="../tags/tag39.xml"/></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16.xml"/><Relationship Id="rId2" Type="http://schemas.openxmlformats.org/officeDocument/2006/relationships/slideLayout" Target="../slideLayouts/slideLayout3.xml"/><Relationship Id="rId1" Type="http://schemas.openxmlformats.org/officeDocument/2006/relationships/tags" Target="../tags/tag40.xml"/><Relationship Id="rId4" Type="http://schemas.openxmlformats.org/officeDocument/2006/relationships/chart" Target="../charts/chart3.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1.xml"/><Relationship Id="rId1" Type="http://schemas.openxmlformats.org/officeDocument/2006/relationships/tags" Target="../tags/tag41.xml"/></Relationships>
</file>

<file path=ppt/slides/_rels/slide23.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42.xml"/></Relationships>
</file>

<file path=ppt/slides/_rels/slide24.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notesSlide" Target="../notesSlides/notesSlide18.xml"/><Relationship Id="rId7" Type="http://schemas.openxmlformats.org/officeDocument/2006/relationships/diagramColors" Target="../diagrams/colors1.xml"/><Relationship Id="rId2" Type="http://schemas.openxmlformats.org/officeDocument/2006/relationships/slideLayout" Target="../slideLayouts/slideLayout11.xml"/><Relationship Id="rId1" Type="http://schemas.openxmlformats.org/officeDocument/2006/relationships/tags" Target="../tags/tag43.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5.xml.rels><?xml version="1.0" encoding="UTF-8" standalone="yes"?>
<Relationships xmlns="http://schemas.openxmlformats.org/package/2006/relationships"><Relationship Id="rId2" Type="http://schemas.openxmlformats.org/officeDocument/2006/relationships/slideLayout" Target="../slideLayouts/slideLayout11.xml"/><Relationship Id="rId1" Type="http://schemas.openxmlformats.org/officeDocument/2006/relationships/tags" Target="../tags/tag44.xml"/></Relationships>
</file>

<file path=ppt/slides/_rels/slide26.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notesSlide" Target="../notesSlides/notesSlide19.xml"/><Relationship Id="rId7" Type="http://schemas.openxmlformats.org/officeDocument/2006/relationships/diagramColors" Target="../diagrams/colors2.xml"/><Relationship Id="rId2" Type="http://schemas.openxmlformats.org/officeDocument/2006/relationships/slideLayout" Target="../slideLayouts/slideLayout3.xml"/><Relationship Id="rId1" Type="http://schemas.openxmlformats.org/officeDocument/2006/relationships/tags" Target="../tags/tag45.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27.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slideLayout" Target="../slideLayouts/slideLayout14.xml"/><Relationship Id="rId1" Type="http://schemas.openxmlformats.org/officeDocument/2006/relationships/tags" Target="../tags/tag46.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28.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slideLayout" Target="../slideLayouts/slideLayout14.xml"/><Relationship Id="rId1" Type="http://schemas.openxmlformats.org/officeDocument/2006/relationships/tags" Target="../tags/tag47.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11.xml"/><Relationship Id="rId1" Type="http://schemas.openxmlformats.org/officeDocument/2006/relationships/tags" Target="../tags/tag48.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3.xml"/><Relationship Id="rId1" Type="http://schemas.openxmlformats.org/officeDocument/2006/relationships/tags" Target="../tags/tag22.xml"/><Relationship Id="rId4" Type="http://schemas.openxmlformats.org/officeDocument/2006/relationships/hyperlink" Target="https://www.nature.com/articles/d41586-019-03759-y?sf225811500=1" TargetMode="External"/></Relationships>
</file>

<file path=ppt/slides/_rels/slide30.xml.rels><?xml version="1.0" encoding="UTF-8" standalone="yes"?>
<Relationships xmlns="http://schemas.openxmlformats.org/package/2006/relationships"><Relationship Id="rId8" Type="http://schemas.microsoft.com/office/2007/relationships/diagramDrawing" Target="../diagrams/drawing6.xml"/><Relationship Id="rId13" Type="http://schemas.microsoft.com/office/2007/relationships/diagramDrawing" Target="../diagrams/drawing7.xml"/><Relationship Id="rId18" Type="http://schemas.microsoft.com/office/2007/relationships/diagramDrawing" Target="../diagrams/drawing8.xml"/><Relationship Id="rId3" Type="http://schemas.openxmlformats.org/officeDocument/2006/relationships/notesSlide" Target="../notesSlides/notesSlide21.xml"/><Relationship Id="rId7" Type="http://schemas.openxmlformats.org/officeDocument/2006/relationships/diagramColors" Target="../diagrams/colors6.xml"/><Relationship Id="rId12" Type="http://schemas.openxmlformats.org/officeDocument/2006/relationships/diagramColors" Target="../diagrams/colors7.xml"/><Relationship Id="rId17" Type="http://schemas.openxmlformats.org/officeDocument/2006/relationships/diagramColors" Target="../diagrams/colors8.xml"/><Relationship Id="rId2" Type="http://schemas.openxmlformats.org/officeDocument/2006/relationships/slideLayout" Target="../slideLayouts/slideLayout11.xml"/><Relationship Id="rId16" Type="http://schemas.openxmlformats.org/officeDocument/2006/relationships/diagramQuickStyle" Target="../diagrams/quickStyle8.xml"/><Relationship Id="rId1" Type="http://schemas.openxmlformats.org/officeDocument/2006/relationships/tags" Target="../tags/tag49.xml"/><Relationship Id="rId6" Type="http://schemas.openxmlformats.org/officeDocument/2006/relationships/diagramQuickStyle" Target="../diagrams/quickStyle6.xml"/><Relationship Id="rId11" Type="http://schemas.openxmlformats.org/officeDocument/2006/relationships/diagramQuickStyle" Target="../diagrams/quickStyle7.xml"/><Relationship Id="rId5" Type="http://schemas.openxmlformats.org/officeDocument/2006/relationships/diagramLayout" Target="../diagrams/layout6.xml"/><Relationship Id="rId15" Type="http://schemas.openxmlformats.org/officeDocument/2006/relationships/diagramLayout" Target="../diagrams/layout8.xml"/><Relationship Id="rId10" Type="http://schemas.openxmlformats.org/officeDocument/2006/relationships/diagramLayout" Target="../diagrams/layout7.xml"/><Relationship Id="rId4" Type="http://schemas.openxmlformats.org/officeDocument/2006/relationships/diagramData" Target="../diagrams/data6.xml"/><Relationship Id="rId9" Type="http://schemas.openxmlformats.org/officeDocument/2006/relationships/diagramData" Target="../diagrams/data7.xml"/><Relationship Id="rId14" Type="http://schemas.openxmlformats.org/officeDocument/2006/relationships/diagramData" Target="../diagrams/data8.xml"/></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3.xml"/><Relationship Id="rId1" Type="http://schemas.openxmlformats.org/officeDocument/2006/relationships/tags" Target="../tags/tag50.xml"/></Relationships>
</file>

<file path=ppt/slides/_rels/slide3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tags" Target="../tags/tag51.xml"/></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23.xml"/><Relationship Id="rId7" Type="http://schemas.openxmlformats.org/officeDocument/2006/relationships/image" Target="../media/image8.png"/><Relationship Id="rId2" Type="http://schemas.openxmlformats.org/officeDocument/2006/relationships/slideLayout" Target="../slideLayouts/slideLayout3.xml"/><Relationship Id="rId1" Type="http://schemas.openxmlformats.org/officeDocument/2006/relationships/tags" Target="../tags/tag52.xml"/><Relationship Id="rId6" Type="http://schemas.openxmlformats.org/officeDocument/2006/relationships/image" Target="../media/image7.jpeg"/><Relationship Id="rId5" Type="http://schemas.openxmlformats.org/officeDocument/2006/relationships/hyperlink" Target="mailto:mlalu@toh.ca" TargetMode="External"/><Relationship Id="rId4" Type="http://schemas.openxmlformats.org/officeDocument/2006/relationships/hyperlink" Target="mailto:kcobey@ohri.ca" TargetMode="Externa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3.xml"/><Relationship Id="rId1" Type="http://schemas.openxmlformats.org/officeDocument/2006/relationships/tags" Target="../tags/tag23.xml"/><Relationship Id="rId6" Type="http://schemas.openxmlformats.org/officeDocument/2006/relationships/hyperlink" Target="https://www.nature.com/articles/d41586-019-03759-y" TargetMode="External"/><Relationship Id="rId5" Type="http://schemas.openxmlformats.org/officeDocument/2006/relationships/hyperlink" Target="https://bmjopen.bmj.com/content/10/2/e035561" TargetMode="External"/><Relationship Id="rId4" Type="http://schemas.openxmlformats.org/officeDocument/2006/relationships/hyperlink" Target="https://www.ncbi.nlm.nih.gov/pmc/articles/PMC6092896/" TargetMode="Externa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14.xml"/><Relationship Id="rId1" Type="http://schemas.openxmlformats.org/officeDocument/2006/relationships/tags" Target="../tags/tag24.xml"/></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3.xml"/><Relationship Id="rId1" Type="http://schemas.openxmlformats.org/officeDocument/2006/relationships/tags" Target="../tags/tag25.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3.xml"/><Relationship Id="rId1" Type="http://schemas.openxmlformats.org/officeDocument/2006/relationships/tags" Target="../tags/tag26.xml"/><Relationship Id="rId4" Type="http://schemas.openxmlformats.org/officeDocument/2006/relationships/image" Target="../media/image2.jpg"/></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3.xml"/><Relationship Id="rId1" Type="http://schemas.openxmlformats.org/officeDocument/2006/relationships/tags" Target="../tags/tag2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11.xml"/><Relationship Id="rId1" Type="http://schemas.openxmlformats.org/officeDocument/2006/relationships/tags" Target="../tags/tag28.xml"/><Relationship Id="rId6" Type="http://schemas.openxmlformats.org/officeDocument/2006/relationships/image" Target="../media/image3.png"/><Relationship Id="rId5" Type="http://schemas.openxmlformats.org/officeDocument/2006/relationships/hyperlink" Target="https://infoway-inforoute.ca/en/" TargetMode="External"/><Relationship Id="rId4" Type="http://schemas.openxmlformats.org/officeDocument/2006/relationships/hyperlink" Target="https://www.ottawahospital.on.ca/en/documents/2017/03/patient-and-family-engagement.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908720"/>
            <a:ext cx="8998768" cy="2520280"/>
          </a:xfrm>
        </p:spPr>
        <p:txBody>
          <a:bodyPr>
            <a:noAutofit/>
          </a:bodyPr>
          <a:lstStyle/>
          <a:p>
            <a:r>
              <a:rPr lang="en-US" sz="4000" dirty="0">
                <a:solidFill>
                  <a:schemeClr val="bg1"/>
                </a:solidFill>
                <a:latin typeface="Garamond" panose="02020404030301010803" pitchFamily="18" charset="0"/>
              </a:rPr>
              <a:t>Establishing patient perceptions and preferences for a predatory journal authenticator tool to support health literacy</a:t>
            </a:r>
            <a:endParaRPr lang="en-CA" sz="4000" dirty="0">
              <a:solidFill>
                <a:schemeClr val="bg1"/>
              </a:solidFill>
              <a:latin typeface="Garamond" panose="02020404030301010803" pitchFamily="18" charset="0"/>
            </a:endParaRPr>
          </a:p>
        </p:txBody>
      </p:sp>
      <p:sp>
        <p:nvSpPr>
          <p:cNvPr id="3" name="TextBox 2"/>
          <p:cNvSpPr txBox="1"/>
          <p:nvPr/>
        </p:nvSpPr>
        <p:spPr>
          <a:xfrm>
            <a:off x="2483768" y="4221088"/>
            <a:ext cx="4176464" cy="584775"/>
          </a:xfrm>
          <a:prstGeom prst="rect">
            <a:avLst/>
          </a:prstGeom>
          <a:noFill/>
        </p:spPr>
        <p:txBody>
          <a:bodyPr wrap="square" rtlCol="0">
            <a:spAutoFit/>
          </a:bodyPr>
          <a:lstStyle/>
          <a:p>
            <a:r>
              <a:rPr lang="en-US" sz="3200" dirty="0" smtClean="0">
                <a:solidFill>
                  <a:schemeClr val="bg1"/>
                </a:solidFill>
                <a:latin typeface="Garamond" panose="02020404030301010803" pitchFamily="18" charset="0"/>
              </a:rPr>
              <a:t>A cross-sectional survey</a:t>
            </a:r>
            <a:endParaRPr lang="en-CA" sz="3200" dirty="0">
              <a:solidFill>
                <a:schemeClr val="bg1"/>
              </a:solidFill>
              <a:latin typeface="Garamond" panose="02020404030301010803" pitchFamily="18" charset="0"/>
            </a:endParaRPr>
          </a:p>
        </p:txBody>
      </p:sp>
    </p:spTree>
    <p:custDataLst>
      <p:tags r:id="rId1"/>
    </p:custDataLst>
    <p:extLst>
      <p:ext uri="{BB962C8B-B14F-4D97-AF65-F5344CB8AC3E}">
        <p14:creationId xmlns:p14="http://schemas.microsoft.com/office/powerpoint/2010/main" val="11546036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type="body" sz="quarter" idx="13"/>
          </p:nvPr>
        </p:nvSpPr>
        <p:spPr>
          <a:xfrm>
            <a:off x="395536" y="1417638"/>
            <a:ext cx="8353425" cy="4464050"/>
          </a:xfrm>
        </p:spPr>
        <p:txBody>
          <a:bodyPr>
            <a:normAutofit/>
          </a:bodyPr>
          <a:lstStyle/>
          <a:p>
            <a:pPr>
              <a:buFont typeface="Wingdings" panose="05000000000000000000" pitchFamily="2" charset="2"/>
              <a:buChar char="v"/>
            </a:pPr>
            <a:r>
              <a:rPr lang="en-US" sz="2600" dirty="0">
                <a:solidFill>
                  <a:schemeClr val="bg2">
                    <a:lumMod val="10000"/>
                  </a:schemeClr>
                </a:solidFill>
                <a:latin typeface="Garamond" panose="02020404030301010803" pitchFamily="18" charset="0"/>
              </a:rPr>
              <a:t>The type of resources patients use when looking for health information</a:t>
            </a:r>
          </a:p>
          <a:p>
            <a:pPr marL="0" indent="0">
              <a:buNone/>
            </a:pPr>
            <a:endParaRPr lang="en-US" sz="2600" dirty="0">
              <a:solidFill>
                <a:schemeClr val="bg2">
                  <a:lumMod val="10000"/>
                </a:schemeClr>
              </a:solidFill>
              <a:latin typeface="Garamond" panose="02020404030301010803" pitchFamily="18" charset="0"/>
            </a:endParaRPr>
          </a:p>
          <a:p>
            <a:pPr>
              <a:buFont typeface="Wingdings" panose="05000000000000000000" pitchFamily="2" charset="2"/>
              <a:buChar char="v"/>
            </a:pPr>
            <a:r>
              <a:rPr lang="en-US" sz="2600" dirty="0">
                <a:solidFill>
                  <a:schemeClr val="bg2">
                    <a:lumMod val="10000"/>
                  </a:schemeClr>
                </a:solidFill>
                <a:latin typeface="Garamond" panose="02020404030301010803" pitchFamily="18" charset="0"/>
              </a:rPr>
              <a:t>How often and when patients look up this information</a:t>
            </a:r>
          </a:p>
          <a:p>
            <a:pPr marL="0" indent="0">
              <a:buNone/>
            </a:pPr>
            <a:endParaRPr lang="en-US" sz="2600" dirty="0">
              <a:solidFill>
                <a:schemeClr val="bg2">
                  <a:lumMod val="10000"/>
                </a:schemeClr>
              </a:solidFill>
              <a:latin typeface="Garamond" panose="02020404030301010803" pitchFamily="18" charset="0"/>
            </a:endParaRPr>
          </a:p>
          <a:p>
            <a:pPr>
              <a:buFont typeface="Wingdings" panose="05000000000000000000" pitchFamily="2" charset="2"/>
              <a:buChar char="v"/>
            </a:pPr>
            <a:r>
              <a:rPr lang="en-US" sz="2600" dirty="0">
                <a:solidFill>
                  <a:schemeClr val="bg2">
                    <a:lumMod val="10000"/>
                  </a:schemeClr>
                </a:solidFill>
                <a:latin typeface="Garamond" panose="02020404030301010803" pitchFamily="18" charset="0"/>
              </a:rPr>
              <a:t>How they determine if what they are reading online is true</a:t>
            </a:r>
          </a:p>
          <a:p>
            <a:pPr marL="0" indent="0">
              <a:buNone/>
            </a:pPr>
            <a:endParaRPr lang="en-US" sz="2600" dirty="0">
              <a:solidFill>
                <a:schemeClr val="bg2">
                  <a:lumMod val="10000"/>
                </a:schemeClr>
              </a:solidFill>
              <a:latin typeface="Garamond" panose="02020404030301010803" pitchFamily="18" charset="0"/>
            </a:endParaRPr>
          </a:p>
          <a:p>
            <a:pPr>
              <a:buFont typeface="Wingdings" panose="05000000000000000000" pitchFamily="2" charset="2"/>
              <a:buChar char="v"/>
            </a:pPr>
            <a:r>
              <a:rPr lang="en-US" sz="2600" dirty="0">
                <a:solidFill>
                  <a:schemeClr val="bg2">
                    <a:lumMod val="10000"/>
                  </a:schemeClr>
                </a:solidFill>
                <a:latin typeface="Garamond" panose="02020404030301010803" pitchFamily="18" charset="0"/>
              </a:rPr>
              <a:t>If they read academic research articles and are aware of ‘predatory journals’</a:t>
            </a:r>
            <a:endParaRPr lang="en-CA" sz="2600" dirty="0">
              <a:solidFill>
                <a:schemeClr val="bg2">
                  <a:lumMod val="10000"/>
                </a:schemeClr>
              </a:solidFill>
              <a:latin typeface="Garamond" panose="02020404030301010803" pitchFamily="18" charset="0"/>
            </a:endParaRPr>
          </a:p>
        </p:txBody>
      </p:sp>
      <p:sp>
        <p:nvSpPr>
          <p:cNvPr id="2" name="Title 1"/>
          <p:cNvSpPr>
            <a:spLocks noGrp="1"/>
          </p:cNvSpPr>
          <p:nvPr>
            <p:ph type="title" idx="4294967295"/>
          </p:nvPr>
        </p:nvSpPr>
        <p:spPr>
          <a:xfrm>
            <a:off x="251520" y="282623"/>
            <a:ext cx="8229600" cy="1143000"/>
          </a:xfrm>
        </p:spPr>
        <p:txBody>
          <a:bodyPr/>
          <a:lstStyle/>
          <a:p>
            <a:pPr algn="l"/>
            <a:r>
              <a:rPr lang="en-US" dirty="0">
                <a:latin typeface="Garamond" panose="02020404030301010803" pitchFamily="18" charset="0"/>
              </a:rPr>
              <a:t>Our survey asked about</a:t>
            </a:r>
            <a:endParaRPr lang="en-CA" dirty="0">
              <a:latin typeface="Garamond" panose="02020404030301010803" pitchFamily="18" charset="0"/>
            </a:endParaRPr>
          </a:p>
        </p:txBody>
      </p:sp>
    </p:spTree>
    <p:custDataLst>
      <p:tags r:id="rId1"/>
    </p:custDataLst>
    <p:extLst>
      <p:ext uri="{BB962C8B-B14F-4D97-AF65-F5344CB8AC3E}">
        <p14:creationId xmlns:p14="http://schemas.microsoft.com/office/powerpoint/2010/main" val="28056721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5553"/>
            <a:ext cx="8229600" cy="1143000"/>
          </a:xfrm>
        </p:spPr>
        <p:txBody>
          <a:bodyPr/>
          <a:lstStyle/>
          <a:p>
            <a:pPr algn="l"/>
            <a:r>
              <a:rPr lang="en-US" dirty="0">
                <a:latin typeface="Garamond" panose="02020404030301010803" pitchFamily="18" charset="0"/>
              </a:rPr>
              <a:t>Key findings</a:t>
            </a:r>
            <a:endParaRPr lang="en-CA" dirty="0">
              <a:latin typeface="Garamond" panose="02020404030301010803" pitchFamily="18" charset="0"/>
            </a:endParaRPr>
          </a:p>
        </p:txBody>
      </p:sp>
      <p:sp>
        <p:nvSpPr>
          <p:cNvPr id="4" name="Content Placeholder 3"/>
          <p:cNvSpPr>
            <a:spLocks noGrp="1"/>
          </p:cNvSpPr>
          <p:nvPr>
            <p:ph sz="half" idx="1"/>
          </p:nvPr>
        </p:nvSpPr>
        <p:spPr>
          <a:xfrm>
            <a:off x="457200" y="1196753"/>
            <a:ext cx="4038600" cy="4929412"/>
          </a:xfrm>
        </p:spPr>
        <p:txBody>
          <a:bodyPr>
            <a:normAutofit/>
          </a:bodyPr>
          <a:lstStyle/>
          <a:p>
            <a:pPr marL="0" indent="0">
              <a:buNone/>
            </a:pPr>
            <a:r>
              <a:rPr lang="en-US" sz="1800" b="1" dirty="0" smtClean="0">
                <a:solidFill>
                  <a:schemeClr val="bg2">
                    <a:lumMod val="10000"/>
                  </a:schemeClr>
                </a:solidFill>
                <a:latin typeface="Garamond" panose="02020404030301010803" pitchFamily="18" charset="0"/>
              </a:rPr>
              <a:t>1) People </a:t>
            </a:r>
            <a:r>
              <a:rPr lang="en-US" sz="1800" b="1" dirty="0">
                <a:solidFill>
                  <a:schemeClr val="bg2">
                    <a:lumMod val="10000"/>
                  </a:schemeClr>
                </a:solidFill>
                <a:latin typeface="Garamond" panose="02020404030301010803" pitchFamily="18" charset="0"/>
              </a:rPr>
              <a:t>turn to the internet when looking for health information</a:t>
            </a:r>
          </a:p>
          <a:p>
            <a:pPr marL="0" indent="0">
              <a:buNone/>
            </a:pPr>
            <a:r>
              <a:rPr lang="en-US" sz="1800" dirty="0">
                <a:solidFill>
                  <a:schemeClr val="bg2">
                    <a:lumMod val="10000"/>
                  </a:schemeClr>
                </a:solidFill>
                <a:latin typeface="Garamond" panose="02020404030301010803" pitchFamily="18" charset="0"/>
              </a:rPr>
              <a:t>We found that over 80% of patients use the internet as their main resource when looking for health information</a:t>
            </a:r>
          </a:p>
          <a:p>
            <a:pPr marL="0" indent="0">
              <a:buNone/>
            </a:pPr>
            <a:endParaRPr lang="en-US" sz="2000" dirty="0">
              <a:solidFill>
                <a:schemeClr val="bg2">
                  <a:lumMod val="10000"/>
                </a:schemeClr>
              </a:solidFill>
              <a:latin typeface="Garamond" panose="02020404030301010803" pitchFamily="18" charset="0"/>
            </a:endParaRPr>
          </a:p>
          <a:p>
            <a:pPr marL="0" indent="0">
              <a:buNone/>
            </a:pPr>
            <a:endParaRPr lang="en-US" sz="2000" dirty="0">
              <a:solidFill>
                <a:schemeClr val="bg2">
                  <a:lumMod val="10000"/>
                </a:schemeClr>
              </a:solidFill>
              <a:latin typeface="Garamond" panose="02020404030301010803" pitchFamily="18" charset="0"/>
            </a:endParaRPr>
          </a:p>
          <a:p>
            <a:pPr marL="0" indent="0">
              <a:buNone/>
            </a:pPr>
            <a:r>
              <a:rPr lang="en-US" sz="1800" b="1" dirty="0" smtClean="0">
                <a:solidFill>
                  <a:schemeClr val="bg2">
                    <a:lumMod val="10000"/>
                  </a:schemeClr>
                </a:solidFill>
                <a:latin typeface="Garamond" panose="02020404030301010803" pitchFamily="18" charset="0"/>
              </a:rPr>
              <a:t>2) Most </a:t>
            </a:r>
            <a:r>
              <a:rPr lang="en-US" sz="1800" b="1" dirty="0">
                <a:solidFill>
                  <a:schemeClr val="bg2">
                    <a:lumMod val="10000"/>
                  </a:schemeClr>
                </a:solidFill>
                <a:latin typeface="Garamond" panose="02020404030301010803" pitchFamily="18" charset="0"/>
              </a:rPr>
              <a:t>people change their behavior after reading health information online</a:t>
            </a:r>
          </a:p>
          <a:p>
            <a:pPr marL="0" indent="0">
              <a:buNone/>
            </a:pPr>
            <a:r>
              <a:rPr lang="en-US" sz="1800" dirty="0">
                <a:solidFill>
                  <a:schemeClr val="bg2">
                    <a:lumMod val="10000"/>
                  </a:schemeClr>
                </a:solidFill>
                <a:latin typeface="Garamond" panose="02020404030301010803" pitchFamily="18" charset="0"/>
              </a:rPr>
              <a:t>Almost three quarters of patients have changed their behavior based on health information they’ve read online</a:t>
            </a:r>
          </a:p>
          <a:p>
            <a:pPr marL="0" indent="0">
              <a:buNone/>
            </a:pPr>
            <a:endParaRPr lang="en-CA" sz="2800" dirty="0">
              <a:solidFill>
                <a:schemeClr val="bg2">
                  <a:lumMod val="10000"/>
                </a:schemeClr>
              </a:solidFill>
              <a:latin typeface="Garamond" panose="02020404030301010803" pitchFamily="18" charset="0"/>
            </a:endParaRPr>
          </a:p>
        </p:txBody>
      </p:sp>
      <p:sp>
        <p:nvSpPr>
          <p:cNvPr id="3" name="Content Placeholder 2"/>
          <p:cNvSpPr>
            <a:spLocks noGrp="1"/>
          </p:cNvSpPr>
          <p:nvPr>
            <p:ph sz="half" idx="2"/>
          </p:nvPr>
        </p:nvSpPr>
        <p:spPr>
          <a:xfrm>
            <a:off x="4648200" y="1196753"/>
            <a:ext cx="4038600" cy="4608511"/>
          </a:xfrm>
        </p:spPr>
        <p:txBody>
          <a:bodyPr>
            <a:normAutofit/>
          </a:bodyPr>
          <a:lstStyle/>
          <a:p>
            <a:pPr marL="0" indent="0">
              <a:buNone/>
            </a:pPr>
            <a:r>
              <a:rPr lang="en-US" sz="1800" b="1" dirty="0" smtClean="0">
                <a:solidFill>
                  <a:schemeClr val="bg2">
                    <a:lumMod val="10000"/>
                  </a:schemeClr>
                </a:solidFill>
                <a:latin typeface="Garamond" panose="02020404030301010803" pitchFamily="18" charset="0"/>
              </a:rPr>
              <a:t>3) People </a:t>
            </a:r>
            <a:r>
              <a:rPr lang="en-US" sz="1800" b="1" dirty="0">
                <a:solidFill>
                  <a:schemeClr val="bg2">
                    <a:lumMod val="10000"/>
                  </a:schemeClr>
                </a:solidFill>
                <a:latin typeface="Garamond" panose="02020404030301010803" pitchFamily="18" charset="0"/>
              </a:rPr>
              <a:t>access original research articles when searching for health information</a:t>
            </a:r>
          </a:p>
          <a:p>
            <a:pPr marL="0" indent="0">
              <a:buNone/>
            </a:pPr>
            <a:r>
              <a:rPr lang="en-US" sz="1800" dirty="0">
                <a:solidFill>
                  <a:schemeClr val="bg2">
                    <a:lumMod val="10000"/>
                  </a:schemeClr>
                </a:solidFill>
                <a:latin typeface="Garamond" panose="02020404030301010803" pitchFamily="18" charset="0"/>
              </a:rPr>
              <a:t>About 25% of patients read research articles when looking for health information</a:t>
            </a:r>
          </a:p>
          <a:p>
            <a:pPr marL="0" indent="0">
              <a:buNone/>
            </a:pPr>
            <a:endParaRPr lang="en-US" sz="2000" dirty="0">
              <a:solidFill>
                <a:schemeClr val="bg2">
                  <a:lumMod val="10000"/>
                </a:schemeClr>
              </a:solidFill>
              <a:latin typeface="Garamond" panose="02020404030301010803" pitchFamily="18" charset="0"/>
            </a:endParaRPr>
          </a:p>
          <a:p>
            <a:pPr marL="0" indent="0">
              <a:buNone/>
            </a:pPr>
            <a:r>
              <a:rPr lang="en-US" sz="1800" b="1" dirty="0" smtClean="0">
                <a:solidFill>
                  <a:schemeClr val="bg2">
                    <a:lumMod val="10000"/>
                  </a:schemeClr>
                </a:solidFill>
                <a:latin typeface="Garamond" panose="02020404030301010803" pitchFamily="18" charset="0"/>
              </a:rPr>
              <a:t>4) Many </a:t>
            </a:r>
            <a:r>
              <a:rPr lang="en-US" sz="1800" b="1" dirty="0">
                <a:solidFill>
                  <a:schemeClr val="bg2">
                    <a:lumMod val="10000"/>
                  </a:schemeClr>
                </a:solidFill>
                <a:latin typeface="Garamond" panose="02020404030301010803" pitchFamily="18" charset="0"/>
              </a:rPr>
              <a:t>people have difficulty knowing if the information they read online is reliable</a:t>
            </a:r>
          </a:p>
          <a:p>
            <a:pPr marL="0" indent="0">
              <a:buNone/>
            </a:pPr>
            <a:r>
              <a:rPr lang="en-US" sz="1800" dirty="0">
                <a:solidFill>
                  <a:schemeClr val="bg2">
                    <a:lumMod val="10000"/>
                  </a:schemeClr>
                </a:solidFill>
                <a:latin typeface="Garamond" panose="02020404030301010803" pitchFamily="18" charset="0"/>
              </a:rPr>
              <a:t>More than 52% of patients stated that they have difficulty knowing if the health information they’re reading is reliable</a:t>
            </a:r>
          </a:p>
          <a:p>
            <a:pPr marL="0" indent="0">
              <a:buNone/>
            </a:pPr>
            <a:endParaRPr lang="en-CA" sz="2000" dirty="0">
              <a:latin typeface="Garamond" panose="02020404030301010803" pitchFamily="18" charset="0"/>
            </a:endParaRPr>
          </a:p>
        </p:txBody>
      </p:sp>
    </p:spTree>
    <p:custDataLst>
      <p:tags r:id="rId1"/>
    </p:custDataLst>
    <p:extLst>
      <p:ext uri="{BB962C8B-B14F-4D97-AF65-F5344CB8AC3E}">
        <p14:creationId xmlns:p14="http://schemas.microsoft.com/office/powerpoint/2010/main" val="3213845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74160"/>
            <a:ext cx="8229600" cy="1143000"/>
          </a:xfrm>
        </p:spPr>
        <p:txBody>
          <a:bodyPr/>
          <a:lstStyle/>
          <a:p>
            <a:pPr algn="l"/>
            <a:r>
              <a:rPr lang="en-US" dirty="0">
                <a:latin typeface="Garamond" panose="02020404030301010803" pitchFamily="18" charset="0"/>
              </a:rPr>
              <a:t>Survey results </a:t>
            </a:r>
            <a:endParaRPr lang="en-CA" dirty="0">
              <a:latin typeface="Garamond" panose="02020404030301010803" pitchFamily="18" charset="0"/>
            </a:endParaRPr>
          </a:p>
        </p:txBody>
      </p:sp>
      <p:sp>
        <p:nvSpPr>
          <p:cNvPr id="6" name="Content Placeholder 5"/>
          <p:cNvSpPr>
            <a:spLocks noGrp="1"/>
          </p:cNvSpPr>
          <p:nvPr>
            <p:ph sz="half" idx="1"/>
          </p:nvPr>
        </p:nvSpPr>
        <p:spPr>
          <a:xfrm>
            <a:off x="457200" y="1700808"/>
            <a:ext cx="5040560" cy="2736304"/>
          </a:xfrm>
        </p:spPr>
        <p:txBody>
          <a:bodyPr/>
          <a:lstStyle/>
          <a:p>
            <a:pPr marL="0" indent="0">
              <a:buNone/>
            </a:pPr>
            <a:r>
              <a:rPr lang="en-US" dirty="0">
                <a:solidFill>
                  <a:schemeClr val="bg2">
                    <a:lumMod val="10000"/>
                  </a:schemeClr>
                </a:solidFill>
                <a:latin typeface="Garamond" panose="02020404030301010803" pitchFamily="18" charset="0"/>
              </a:rPr>
              <a:t>The next three slides display demographic details of our participants. </a:t>
            </a:r>
            <a:endParaRPr lang="en-CA" dirty="0">
              <a:solidFill>
                <a:schemeClr val="bg2">
                  <a:lumMod val="10000"/>
                </a:schemeClr>
              </a:solidFill>
              <a:latin typeface="Garamond" panose="02020404030301010803" pitchFamily="18" charset="0"/>
            </a:endParaRPr>
          </a:p>
        </p:txBody>
      </p:sp>
    </p:spTree>
    <p:custDataLst>
      <p:tags r:id="rId1"/>
    </p:custDataLst>
    <p:extLst>
      <p:ext uri="{BB962C8B-B14F-4D97-AF65-F5344CB8AC3E}">
        <p14:creationId xmlns:p14="http://schemas.microsoft.com/office/powerpoint/2010/main" val="258361098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417713" y="4488308"/>
            <a:ext cx="545342" cy="461665"/>
          </a:xfrm>
          <a:prstGeom prst="rect">
            <a:avLst/>
          </a:prstGeom>
          <a:noFill/>
        </p:spPr>
        <p:txBody>
          <a:bodyPr wrap="none" rtlCol="0">
            <a:spAutoFit/>
          </a:bodyPr>
          <a:lstStyle/>
          <a:p>
            <a:r>
              <a:rPr lang="en-US" sz="1200" dirty="0">
                <a:solidFill>
                  <a:schemeClr val="bg1"/>
                </a:solidFill>
              </a:rPr>
              <a:t>18-29</a:t>
            </a:r>
          </a:p>
          <a:p>
            <a:r>
              <a:rPr lang="en-US" sz="1200" dirty="0">
                <a:solidFill>
                  <a:schemeClr val="bg1"/>
                </a:solidFill>
              </a:rPr>
              <a:t>18%</a:t>
            </a:r>
            <a:endParaRPr lang="en-CA" sz="1200" dirty="0">
              <a:solidFill>
                <a:schemeClr val="bg1"/>
              </a:solidFill>
            </a:endParaRPr>
          </a:p>
        </p:txBody>
      </p:sp>
      <p:sp>
        <p:nvSpPr>
          <p:cNvPr id="5" name="TextBox 4"/>
          <p:cNvSpPr txBox="1"/>
          <p:nvPr/>
        </p:nvSpPr>
        <p:spPr>
          <a:xfrm>
            <a:off x="4860032" y="4975855"/>
            <a:ext cx="545342" cy="461665"/>
          </a:xfrm>
          <a:prstGeom prst="rect">
            <a:avLst/>
          </a:prstGeom>
          <a:noFill/>
        </p:spPr>
        <p:txBody>
          <a:bodyPr wrap="none" rtlCol="0">
            <a:spAutoFit/>
          </a:bodyPr>
          <a:lstStyle/>
          <a:p>
            <a:r>
              <a:rPr lang="en-US" sz="1200" dirty="0">
                <a:solidFill>
                  <a:schemeClr val="bg1"/>
                </a:solidFill>
              </a:rPr>
              <a:t>30-39</a:t>
            </a:r>
          </a:p>
          <a:p>
            <a:pPr algn="ctr"/>
            <a:r>
              <a:rPr lang="en-US" sz="1200" dirty="0">
                <a:solidFill>
                  <a:schemeClr val="bg1"/>
                </a:solidFill>
              </a:rPr>
              <a:t>34%</a:t>
            </a:r>
            <a:endParaRPr lang="en-CA" sz="1200" dirty="0">
              <a:solidFill>
                <a:schemeClr val="bg1"/>
              </a:solidFill>
            </a:endParaRPr>
          </a:p>
        </p:txBody>
      </p:sp>
      <p:sp>
        <p:nvSpPr>
          <p:cNvPr id="6" name="TextBox 5"/>
          <p:cNvSpPr txBox="1"/>
          <p:nvPr/>
        </p:nvSpPr>
        <p:spPr>
          <a:xfrm>
            <a:off x="4737786" y="5835009"/>
            <a:ext cx="545342" cy="461665"/>
          </a:xfrm>
          <a:prstGeom prst="rect">
            <a:avLst/>
          </a:prstGeom>
          <a:noFill/>
        </p:spPr>
        <p:txBody>
          <a:bodyPr wrap="none" rtlCol="0">
            <a:spAutoFit/>
          </a:bodyPr>
          <a:lstStyle/>
          <a:p>
            <a:r>
              <a:rPr lang="en-US" sz="1200" dirty="0">
                <a:solidFill>
                  <a:schemeClr val="bg1"/>
                </a:solidFill>
              </a:rPr>
              <a:t>40-49</a:t>
            </a:r>
          </a:p>
          <a:p>
            <a:pPr algn="ctr"/>
            <a:r>
              <a:rPr lang="en-US" sz="1200" dirty="0">
                <a:solidFill>
                  <a:schemeClr val="bg1"/>
                </a:solidFill>
              </a:rPr>
              <a:t>34%</a:t>
            </a:r>
            <a:endParaRPr lang="en-CA" sz="1200" dirty="0">
              <a:solidFill>
                <a:schemeClr val="bg1"/>
              </a:solidFill>
            </a:endParaRPr>
          </a:p>
        </p:txBody>
      </p:sp>
      <p:sp>
        <p:nvSpPr>
          <p:cNvPr id="8" name="TextBox 7"/>
          <p:cNvSpPr txBox="1"/>
          <p:nvPr/>
        </p:nvSpPr>
        <p:spPr>
          <a:xfrm>
            <a:off x="3846273" y="5892071"/>
            <a:ext cx="545342" cy="461665"/>
          </a:xfrm>
          <a:prstGeom prst="rect">
            <a:avLst/>
          </a:prstGeom>
          <a:noFill/>
        </p:spPr>
        <p:txBody>
          <a:bodyPr wrap="none" rtlCol="0">
            <a:spAutoFit/>
          </a:bodyPr>
          <a:lstStyle/>
          <a:p>
            <a:r>
              <a:rPr lang="en-US" sz="1200" dirty="0">
                <a:solidFill>
                  <a:schemeClr val="bg1"/>
                </a:solidFill>
              </a:rPr>
              <a:t>50-59</a:t>
            </a:r>
          </a:p>
          <a:p>
            <a:pPr algn="ctr"/>
            <a:r>
              <a:rPr lang="en-US" sz="1200" dirty="0">
                <a:solidFill>
                  <a:schemeClr val="bg1"/>
                </a:solidFill>
              </a:rPr>
              <a:t>41%</a:t>
            </a:r>
            <a:endParaRPr lang="en-CA" sz="1200" dirty="0">
              <a:solidFill>
                <a:schemeClr val="bg1"/>
              </a:solidFill>
            </a:endParaRPr>
          </a:p>
        </p:txBody>
      </p:sp>
      <p:sp>
        <p:nvSpPr>
          <p:cNvPr id="9" name="TextBox 8"/>
          <p:cNvSpPr txBox="1"/>
          <p:nvPr/>
        </p:nvSpPr>
        <p:spPr>
          <a:xfrm>
            <a:off x="3620089" y="4793422"/>
            <a:ext cx="452368" cy="461665"/>
          </a:xfrm>
          <a:prstGeom prst="rect">
            <a:avLst/>
          </a:prstGeom>
          <a:noFill/>
        </p:spPr>
        <p:txBody>
          <a:bodyPr wrap="none" rtlCol="0">
            <a:spAutoFit/>
          </a:bodyPr>
          <a:lstStyle/>
          <a:p>
            <a:pPr algn="ctr"/>
            <a:r>
              <a:rPr lang="en-US" sz="1200" dirty="0">
                <a:solidFill>
                  <a:schemeClr val="bg1"/>
                </a:solidFill>
              </a:rPr>
              <a:t>60+</a:t>
            </a:r>
          </a:p>
          <a:p>
            <a:pPr algn="ctr"/>
            <a:r>
              <a:rPr lang="en-US" sz="1200" dirty="0">
                <a:solidFill>
                  <a:schemeClr val="bg1"/>
                </a:solidFill>
              </a:rPr>
              <a:t>56%</a:t>
            </a:r>
            <a:endParaRPr lang="en-CA" sz="1200" dirty="0">
              <a:solidFill>
                <a:schemeClr val="bg1"/>
              </a:solidFill>
            </a:endParaRPr>
          </a:p>
        </p:txBody>
      </p:sp>
      <p:pic>
        <p:nvPicPr>
          <p:cNvPr id="2" name="Picture 1"/>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9552" y="717258"/>
            <a:ext cx="8101419" cy="5448046"/>
          </a:xfrm>
          <a:prstGeom prst="rect">
            <a:avLst/>
          </a:prstGeom>
        </p:spPr>
      </p:pic>
    </p:spTree>
    <p:custDataLst>
      <p:tags r:id="rId1"/>
    </p:custDataLst>
    <p:extLst>
      <p:ext uri="{BB962C8B-B14F-4D97-AF65-F5344CB8AC3E}">
        <p14:creationId xmlns:p14="http://schemas.microsoft.com/office/powerpoint/2010/main" val="12242983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p:cNvPicPr>
            <a:picLocks noGrp="1" noChangeAspect="1"/>
          </p:cNvPicPr>
          <p:nvPr>
            <p:ph sz="half" idx="2"/>
          </p:nvPr>
        </p:nvPicPr>
        <p:blipFill>
          <a:blip r:embed="rId3" cstate="print">
            <a:extLst>
              <a:ext uri="{28A0092B-C50C-407E-A947-70E740481C1C}">
                <a14:useLocalDpi xmlns:a14="http://schemas.microsoft.com/office/drawing/2010/main" val="0"/>
              </a:ext>
            </a:extLst>
          </a:blip>
          <a:stretch>
            <a:fillRect/>
          </a:stretch>
        </p:blipFill>
        <p:spPr>
          <a:xfrm>
            <a:off x="395536" y="908720"/>
            <a:ext cx="8247516" cy="5167596"/>
          </a:xfrm>
        </p:spPr>
      </p:pic>
    </p:spTree>
    <p:custDataLst>
      <p:tags r:id="rId1"/>
    </p:custDataLst>
    <p:extLst>
      <p:ext uri="{BB962C8B-B14F-4D97-AF65-F5344CB8AC3E}">
        <p14:creationId xmlns:p14="http://schemas.microsoft.com/office/powerpoint/2010/main" val="4786283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11560" y="735985"/>
            <a:ext cx="2805973" cy="2677656"/>
          </a:xfrm>
          <a:prstGeom prst="rect">
            <a:avLst/>
          </a:prstGeom>
          <a:noFill/>
        </p:spPr>
        <p:txBody>
          <a:bodyPr wrap="square" rtlCol="0">
            <a:spAutoFit/>
          </a:bodyPr>
          <a:lstStyle/>
          <a:p>
            <a:r>
              <a:rPr lang="en-US" sz="2400" dirty="0">
                <a:solidFill>
                  <a:schemeClr val="bg2">
                    <a:lumMod val="10000"/>
                  </a:schemeClr>
                </a:solidFill>
                <a:latin typeface="Garamond" panose="02020404030301010803" pitchFamily="18" charset="0"/>
              </a:rPr>
              <a:t>This information was collected as individual differences may impact how patients use the internet to obtain health information.</a:t>
            </a:r>
            <a:endParaRPr lang="en-CA" sz="2400" dirty="0">
              <a:solidFill>
                <a:schemeClr val="bg2">
                  <a:lumMod val="10000"/>
                </a:schemeClr>
              </a:solidFill>
              <a:latin typeface="Garamond" panose="02020404030301010803"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54760151"/>
              </p:ext>
            </p:extLst>
          </p:nvPr>
        </p:nvGraphicFramePr>
        <p:xfrm>
          <a:off x="4067944" y="735986"/>
          <a:ext cx="5076056" cy="4753896"/>
        </p:xfrm>
        <a:graphic>
          <a:graphicData uri="http://schemas.openxmlformats.org/drawingml/2006/table">
            <a:tbl>
              <a:tblPr>
                <a:tableStyleId>{8EC20E35-A176-4012-BC5E-935CFFF8708E}</a:tableStyleId>
              </a:tblPr>
              <a:tblGrid>
                <a:gridCol w="2731509">
                  <a:extLst>
                    <a:ext uri="{9D8B030D-6E8A-4147-A177-3AD203B41FA5}">
                      <a16:colId xmlns:a16="http://schemas.microsoft.com/office/drawing/2014/main" val="4004815948"/>
                    </a:ext>
                  </a:extLst>
                </a:gridCol>
                <a:gridCol w="2344547">
                  <a:extLst>
                    <a:ext uri="{9D8B030D-6E8A-4147-A177-3AD203B41FA5}">
                      <a16:colId xmlns:a16="http://schemas.microsoft.com/office/drawing/2014/main" val="179186453"/>
                    </a:ext>
                  </a:extLst>
                </a:gridCol>
              </a:tblGrid>
              <a:tr h="176736">
                <a:tc>
                  <a:txBody>
                    <a:bodyPr/>
                    <a:lstStyle/>
                    <a:p>
                      <a:pPr algn="l" fontAlgn="b"/>
                      <a:r>
                        <a:rPr lang="en-CA" sz="1100" b="1" u="none" strike="noStrike">
                          <a:effectLst/>
                        </a:rPr>
                        <a:t>Demographics</a:t>
                      </a:r>
                      <a:endParaRPr lang="en-CA" sz="1100" b="1" i="0" u="none" strike="noStrike">
                        <a:solidFill>
                          <a:srgbClr val="000000"/>
                        </a:solidFill>
                        <a:effectLst/>
                        <a:latin typeface="Calibri" panose="020F0502020204030204" pitchFamily="34" charset="0"/>
                      </a:endParaRPr>
                    </a:p>
                  </a:txBody>
                  <a:tcPr marL="4573" marR="4573" marT="4573" marB="0" anchor="b"/>
                </a:tc>
                <a:tc>
                  <a:txBody>
                    <a:bodyPr/>
                    <a:lstStyle/>
                    <a:p>
                      <a:pPr algn="l" fontAlgn="b"/>
                      <a:r>
                        <a:rPr lang="en-CA" sz="1100" b="1" u="none" strike="noStrike" dirty="0">
                          <a:effectLst/>
                        </a:rPr>
                        <a:t>N (%)</a:t>
                      </a:r>
                      <a:endParaRPr lang="en-CA" sz="1100" b="1" i="0" u="none" strike="noStrike" dirty="0">
                        <a:solidFill>
                          <a:srgbClr val="000000"/>
                        </a:solidFill>
                        <a:effectLst/>
                        <a:latin typeface="Calibri" panose="020F0502020204030204" pitchFamily="34" charset="0"/>
                      </a:endParaRPr>
                    </a:p>
                  </a:txBody>
                  <a:tcPr marL="4573" marR="4573" marT="4573" marB="0" anchor="b"/>
                </a:tc>
                <a:extLst>
                  <a:ext uri="{0D108BD9-81ED-4DB2-BD59-A6C34878D82A}">
                    <a16:rowId xmlns:a16="http://schemas.microsoft.com/office/drawing/2014/main" val="1182499404"/>
                  </a:ext>
                </a:extLst>
              </a:tr>
              <a:tr h="176736">
                <a:tc>
                  <a:txBody>
                    <a:bodyPr/>
                    <a:lstStyle/>
                    <a:p>
                      <a:pPr algn="l" fontAlgn="b"/>
                      <a:r>
                        <a:rPr lang="en-CA" sz="1100" b="1" u="none" strike="noStrike" dirty="0">
                          <a:effectLst/>
                        </a:rPr>
                        <a:t>Identify as indigenous</a:t>
                      </a:r>
                      <a:endParaRPr lang="en-CA" sz="1100" b="1" i="0" u="none" strike="noStrike" dirty="0">
                        <a:solidFill>
                          <a:srgbClr val="000000"/>
                        </a:solidFill>
                        <a:effectLst/>
                        <a:latin typeface="Calibri" panose="020F0502020204030204" pitchFamily="34" charset="0"/>
                      </a:endParaRPr>
                    </a:p>
                  </a:txBody>
                  <a:tcPr marL="4573" marR="4573" marT="4573" marB="0" anchor="b"/>
                </a:tc>
                <a:tc>
                  <a:txBody>
                    <a:bodyPr/>
                    <a:lstStyle/>
                    <a:p>
                      <a:pPr algn="l" fontAlgn="b"/>
                      <a:r>
                        <a:rPr lang="en-CA" sz="1100" b="1" u="none" strike="noStrike" dirty="0">
                          <a:effectLst/>
                        </a:rPr>
                        <a:t>N=180</a:t>
                      </a:r>
                      <a:endParaRPr lang="en-CA" sz="1100" b="1" i="0" u="none" strike="noStrike" dirty="0">
                        <a:solidFill>
                          <a:srgbClr val="000000"/>
                        </a:solidFill>
                        <a:effectLst/>
                        <a:latin typeface="Calibri" panose="020F0502020204030204" pitchFamily="34" charset="0"/>
                      </a:endParaRPr>
                    </a:p>
                  </a:txBody>
                  <a:tcPr marL="4573" marR="4573" marT="4573" marB="0" anchor="b"/>
                </a:tc>
                <a:extLst>
                  <a:ext uri="{0D108BD9-81ED-4DB2-BD59-A6C34878D82A}">
                    <a16:rowId xmlns:a16="http://schemas.microsoft.com/office/drawing/2014/main" val="352882037"/>
                  </a:ext>
                </a:extLst>
              </a:tr>
              <a:tr h="176736">
                <a:tc>
                  <a:txBody>
                    <a:bodyPr/>
                    <a:lstStyle/>
                    <a:p>
                      <a:pPr algn="l" fontAlgn="b"/>
                      <a:r>
                        <a:rPr lang="en-CA" sz="1100" u="none" strike="noStrike" dirty="0">
                          <a:effectLst/>
                        </a:rPr>
                        <a:t>Yes</a:t>
                      </a:r>
                      <a:endParaRPr lang="en-CA" sz="1100" b="0" i="0" u="none" strike="noStrike" dirty="0">
                        <a:solidFill>
                          <a:srgbClr val="000000"/>
                        </a:solidFill>
                        <a:effectLst/>
                        <a:latin typeface="Calibri" panose="020F0502020204030204" pitchFamily="34" charset="0"/>
                      </a:endParaRPr>
                    </a:p>
                  </a:txBody>
                  <a:tcPr marL="4573" marR="4573" marT="4573" marB="0" anchor="b"/>
                </a:tc>
                <a:tc>
                  <a:txBody>
                    <a:bodyPr/>
                    <a:lstStyle/>
                    <a:p>
                      <a:pPr algn="l" fontAlgn="b"/>
                      <a:r>
                        <a:rPr lang="en-CA" sz="1100" u="none" strike="noStrike">
                          <a:effectLst/>
                        </a:rPr>
                        <a:t>11 (6)</a:t>
                      </a:r>
                      <a:endParaRPr lang="en-CA" sz="1100" b="0" i="0" u="none" strike="noStrike">
                        <a:solidFill>
                          <a:srgbClr val="000000"/>
                        </a:solidFill>
                        <a:effectLst/>
                        <a:latin typeface="Calibri" panose="020F0502020204030204" pitchFamily="34" charset="0"/>
                      </a:endParaRPr>
                    </a:p>
                  </a:txBody>
                  <a:tcPr marL="4573" marR="4573" marT="4573" marB="0" anchor="b"/>
                </a:tc>
                <a:extLst>
                  <a:ext uri="{0D108BD9-81ED-4DB2-BD59-A6C34878D82A}">
                    <a16:rowId xmlns:a16="http://schemas.microsoft.com/office/drawing/2014/main" val="2087451564"/>
                  </a:ext>
                </a:extLst>
              </a:tr>
              <a:tr h="176736">
                <a:tc>
                  <a:txBody>
                    <a:bodyPr/>
                    <a:lstStyle/>
                    <a:p>
                      <a:pPr algn="l" fontAlgn="b"/>
                      <a:endParaRPr lang="en-CA" sz="1100" b="0" i="0" u="none" strike="noStrike" dirty="0">
                        <a:solidFill>
                          <a:srgbClr val="000000"/>
                        </a:solidFill>
                        <a:effectLst/>
                        <a:latin typeface="Calibri" panose="020F0502020204030204" pitchFamily="34" charset="0"/>
                      </a:endParaRPr>
                    </a:p>
                  </a:txBody>
                  <a:tcPr marL="4573" marR="4573" marT="4573" marB="0" anchor="b"/>
                </a:tc>
                <a:tc>
                  <a:txBody>
                    <a:bodyPr/>
                    <a:lstStyle/>
                    <a:p>
                      <a:pPr algn="l" fontAlgn="b"/>
                      <a:endParaRPr lang="en-CA" sz="1100" b="0" i="0" u="none" strike="noStrike" dirty="0">
                        <a:solidFill>
                          <a:srgbClr val="000000"/>
                        </a:solidFill>
                        <a:effectLst/>
                        <a:latin typeface="Calibri" panose="020F0502020204030204" pitchFamily="34" charset="0"/>
                      </a:endParaRPr>
                    </a:p>
                  </a:txBody>
                  <a:tcPr marL="4573" marR="4573" marT="4573" marB="0" anchor="b"/>
                </a:tc>
                <a:extLst>
                  <a:ext uri="{0D108BD9-81ED-4DB2-BD59-A6C34878D82A}">
                    <a16:rowId xmlns:a16="http://schemas.microsoft.com/office/drawing/2014/main" val="2303776022"/>
                  </a:ext>
                </a:extLst>
              </a:tr>
              <a:tr h="321020">
                <a:tc>
                  <a:txBody>
                    <a:bodyPr/>
                    <a:lstStyle/>
                    <a:p>
                      <a:pPr algn="l" fontAlgn="b"/>
                      <a:r>
                        <a:rPr lang="en-US" sz="1100" b="1" u="none" strike="noStrike" dirty="0">
                          <a:effectLst/>
                        </a:rPr>
                        <a:t>Identify as person with disability</a:t>
                      </a:r>
                      <a:endParaRPr lang="en-US" sz="1100" b="1" i="0" u="none" strike="noStrike" dirty="0">
                        <a:solidFill>
                          <a:srgbClr val="000000"/>
                        </a:solidFill>
                        <a:effectLst/>
                        <a:latin typeface="Calibri" panose="020F0502020204030204" pitchFamily="34" charset="0"/>
                      </a:endParaRPr>
                    </a:p>
                  </a:txBody>
                  <a:tcPr marL="4573" marR="4573" marT="4573" marB="0" anchor="b"/>
                </a:tc>
                <a:tc>
                  <a:txBody>
                    <a:bodyPr/>
                    <a:lstStyle/>
                    <a:p>
                      <a:pPr algn="l" fontAlgn="b"/>
                      <a:r>
                        <a:rPr lang="en-CA" sz="1100" b="1" u="none" strike="noStrike" dirty="0">
                          <a:effectLst/>
                        </a:rPr>
                        <a:t>N=181</a:t>
                      </a:r>
                      <a:endParaRPr lang="en-CA" sz="1100" b="1" i="0" u="none" strike="noStrike" dirty="0">
                        <a:solidFill>
                          <a:srgbClr val="000000"/>
                        </a:solidFill>
                        <a:effectLst/>
                        <a:latin typeface="Calibri" panose="020F0502020204030204" pitchFamily="34" charset="0"/>
                      </a:endParaRPr>
                    </a:p>
                  </a:txBody>
                  <a:tcPr marL="4573" marR="4573" marT="4573" marB="0" anchor="b"/>
                </a:tc>
                <a:extLst>
                  <a:ext uri="{0D108BD9-81ED-4DB2-BD59-A6C34878D82A}">
                    <a16:rowId xmlns:a16="http://schemas.microsoft.com/office/drawing/2014/main" val="2085206172"/>
                  </a:ext>
                </a:extLst>
              </a:tr>
              <a:tr h="176736">
                <a:tc>
                  <a:txBody>
                    <a:bodyPr/>
                    <a:lstStyle/>
                    <a:p>
                      <a:pPr algn="l" fontAlgn="b"/>
                      <a:r>
                        <a:rPr lang="en-CA" sz="1100" u="none" strike="noStrike">
                          <a:effectLst/>
                        </a:rPr>
                        <a:t>Yes</a:t>
                      </a:r>
                      <a:endParaRPr lang="en-CA" sz="1100" b="0" i="0" u="none" strike="noStrike">
                        <a:solidFill>
                          <a:srgbClr val="000000"/>
                        </a:solidFill>
                        <a:effectLst/>
                        <a:latin typeface="Calibri" panose="020F0502020204030204" pitchFamily="34" charset="0"/>
                      </a:endParaRPr>
                    </a:p>
                  </a:txBody>
                  <a:tcPr marL="4573" marR="4573" marT="4573" marB="0" anchor="b"/>
                </a:tc>
                <a:tc>
                  <a:txBody>
                    <a:bodyPr/>
                    <a:lstStyle/>
                    <a:p>
                      <a:pPr algn="l" fontAlgn="b"/>
                      <a:r>
                        <a:rPr lang="en-CA" sz="1100" u="none" strike="noStrike" dirty="0">
                          <a:effectLst/>
                        </a:rPr>
                        <a:t>34 (19)</a:t>
                      </a:r>
                      <a:endParaRPr lang="en-CA" sz="1100" b="0" i="0" u="none" strike="noStrike" dirty="0">
                        <a:solidFill>
                          <a:srgbClr val="000000"/>
                        </a:solidFill>
                        <a:effectLst/>
                        <a:latin typeface="Calibri" panose="020F0502020204030204" pitchFamily="34" charset="0"/>
                      </a:endParaRPr>
                    </a:p>
                  </a:txBody>
                  <a:tcPr marL="4573" marR="4573" marT="4573" marB="0" anchor="b"/>
                </a:tc>
                <a:extLst>
                  <a:ext uri="{0D108BD9-81ED-4DB2-BD59-A6C34878D82A}">
                    <a16:rowId xmlns:a16="http://schemas.microsoft.com/office/drawing/2014/main" val="909902135"/>
                  </a:ext>
                </a:extLst>
              </a:tr>
              <a:tr h="176736">
                <a:tc>
                  <a:txBody>
                    <a:bodyPr/>
                    <a:lstStyle/>
                    <a:p>
                      <a:pPr algn="l" fontAlgn="b"/>
                      <a:endParaRPr lang="en-CA" sz="1100" b="0" i="0" u="none" strike="noStrike" dirty="0">
                        <a:solidFill>
                          <a:srgbClr val="000000"/>
                        </a:solidFill>
                        <a:effectLst/>
                        <a:latin typeface="Calibri" panose="020F0502020204030204" pitchFamily="34" charset="0"/>
                      </a:endParaRPr>
                    </a:p>
                  </a:txBody>
                  <a:tcPr marL="4573" marR="4573" marT="4573" marB="0" anchor="b"/>
                </a:tc>
                <a:tc>
                  <a:txBody>
                    <a:bodyPr/>
                    <a:lstStyle/>
                    <a:p>
                      <a:pPr algn="l" fontAlgn="b"/>
                      <a:endParaRPr lang="en-CA" sz="1100" b="0" i="0" u="none" strike="noStrike" dirty="0">
                        <a:solidFill>
                          <a:srgbClr val="000000"/>
                        </a:solidFill>
                        <a:effectLst/>
                        <a:latin typeface="Calibri" panose="020F0502020204030204" pitchFamily="34" charset="0"/>
                      </a:endParaRPr>
                    </a:p>
                  </a:txBody>
                  <a:tcPr marL="4573" marR="4573" marT="4573" marB="0" anchor="b"/>
                </a:tc>
                <a:extLst>
                  <a:ext uri="{0D108BD9-81ED-4DB2-BD59-A6C34878D82A}">
                    <a16:rowId xmlns:a16="http://schemas.microsoft.com/office/drawing/2014/main" val="3012980673"/>
                  </a:ext>
                </a:extLst>
              </a:tr>
              <a:tr h="321020">
                <a:tc>
                  <a:txBody>
                    <a:bodyPr/>
                    <a:lstStyle/>
                    <a:p>
                      <a:pPr algn="l" fontAlgn="b"/>
                      <a:r>
                        <a:rPr lang="en-US" sz="1100" b="1" u="none" strike="noStrike" dirty="0">
                          <a:effectLst/>
                        </a:rPr>
                        <a:t>Identify as a member of an ethnic minority</a:t>
                      </a:r>
                      <a:endParaRPr lang="en-US" sz="1100" b="1" i="0" u="none" strike="noStrike" dirty="0">
                        <a:solidFill>
                          <a:srgbClr val="000000"/>
                        </a:solidFill>
                        <a:effectLst/>
                        <a:latin typeface="Calibri" panose="020F0502020204030204" pitchFamily="34" charset="0"/>
                      </a:endParaRPr>
                    </a:p>
                  </a:txBody>
                  <a:tcPr marL="4573" marR="4573" marT="4573" marB="0" anchor="b"/>
                </a:tc>
                <a:tc>
                  <a:txBody>
                    <a:bodyPr/>
                    <a:lstStyle/>
                    <a:p>
                      <a:pPr algn="l" fontAlgn="b"/>
                      <a:r>
                        <a:rPr lang="en-CA" sz="1100" b="1" u="none" strike="noStrike" dirty="0">
                          <a:effectLst/>
                        </a:rPr>
                        <a:t>N=177</a:t>
                      </a:r>
                      <a:endParaRPr lang="en-CA" sz="1100" b="1" i="0" u="none" strike="noStrike" dirty="0">
                        <a:solidFill>
                          <a:srgbClr val="000000"/>
                        </a:solidFill>
                        <a:effectLst/>
                        <a:latin typeface="Calibri" panose="020F0502020204030204" pitchFamily="34" charset="0"/>
                      </a:endParaRPr>
                    </a:p>
                  </a:txBody>
                  <a:tcPr marL="4573" marR="4573" marT="4573" marB="0" anchor="b"/>
                </a:tc>
                <a:extLst>
                  <a:ext uri="{0D108BD9-81ED-4DB2-BD59-A6C34878D82A}">
                    <a16:rowId xmlns:a16="http://schemas.microsoft.com/office/drawing/2014/main" val="4196459023"/>
                  </a:ext>
                </a:extLst>
              </a:tr>
              <a:tr h="176736">
                <a:tc>
                  <a:txBody>
                    <a:bodyPr/>
                    <a:lstStyle/>
                    <a:p>
                      <a:pPr algn="l" fontAlgn="b"/>
                      <a:r>
                        <a:rPr lang="en-CA" sz="1100" u="none" strike="noStrike">
                          <a:effectLst/>
                        </a:rPr>
                        <a:t>Yes</a:t>
                      </a:r>
                      <a:endParaRPr lang="en-CA" sz="1100" b="0" i="0" u="none" strike="noStrike">
                        <a:solidFill>
                          <a:srgbClr val="000000"/>
                        </a:solidFill>
                        <a:effectLst/>
                        <a:latin typeface="Calibri" panose="020F0502020204030204" pitchFamily="34" charset="0"/>
                      </a:endParaRPr>
                    </a:p>
                  </a:txBody>
                  <a:tcPr marL="4573" marR="4573" marT="4573" marB="0" anchor="b"/>
                </a:tc>
                <a:tc>
                  <a:txBody>
                    <a:bodyPr/>
                    <a:lstStyle/>
                    <a:p>
                      <a:pPr algn="l" fontAlgn="b"/>
                      <a:r>
                        <a:rPr lang="en-CA" sz="1100" u="none" strike="noStrike" dirty="0">
                          <a:effectLst/>
                        </a:rPr>
                        <a:t>21 (12)</a:t>
                      </a:r>
                      <a:endParaRPr lang="en-CA" sz="1100" b="0" i="0" u="none" strike="noStrike" dirty="0">
                        <a:solidFill>
                          <a:srgbClr val="000000"/>
                        </a:solidFill>
                        <a:effectLst/>
                        <a:latin typeface="Calibri" panose="020F0502020204030204" pitchFamily="34" charset="0"/>
                      </a:endParaRPr>
                    </a:p>
                  </a:txBody>
                  <a:tcPr marL="4573" marR="4573" marT="4573" marB="0" anchor="b"/>
                </a:tc>
                <a:extLst>
                  <a:ext uri="{0D108BD9-81ED-4DB2-BD59-A6C34878D82A}">
                    <a16:rowId xmlns:a16="http://schemas.microsoft.com/office/drawing/2014/main" val="3608595754"/>
                  </a:ext>
                </a:extLst>
              </a:tr>
              <a:tr h="176736">
                <a:tc>
                  <a:txBody>
                    <a:bodyPr/>
                    <a:lstStyle/>
                    <a:p>
                      <a:pPr algn="l" fontAlgn="b"/>
                      <a:endParaRPr lang="en-CA" sz="1100" b="0" i="0" u="none" strike="noStrike" dirty="0">
                        <a:solidFill>
                          <a:srgbClr val="000000"/>
                        </a:solidFill>
                        <a:effectLst/>
                        <a:latin typeface="Calibri" panose="020F0502020204030204" pitchFamily="34" charset="0"/>
                      </a:endParaRPr>
                    </a:p>
                  </a:txBody>
                  <a:tcPr marL="4573" marR="4573" marT="4573" marB="0" anchor="b"/>
                </a:tc>
                <a:tc>
                  <a:txBody>
                    <a:bodyPr/>
                    <a:lstStyle/>
                    <a:p>
                      <a:pPr algn="l" fontAlgn="b"/>
                      <a:endParaRPr lang="en-CA" sz="1100" b="0" i="0" u="none" strike="noStrike" dirty="0">
                        <a:solidFill>
                          <a:srgbClr val="000000"/>
                        </a:solidFill>
                        <a:effectLst/>
                        <a:latin typeface="Calibri" panose="020F0502020204030204" pitchFamily="34" charset="0"/>
                      </a:endParaRPr>
                    </a:p>
                  </a:txBody>
                  <a:tcPr marL="4573" marR="4573" marT="4573" marB="0" anchor="b"/>
                </a:tc>
                <a:extLst>
                  <a:ext uri="{0D108BD9-81ED-4DB2-BD59-A6C34878D82A}">
                    <a16:rowId xmlns:a16="http://schemas.microsoft.com/office/drawing/2014/main" val="4209181864"/>
                  </a:ext>
                </a:extLst>
              </a:tr>
              <a:tr h="176736">
                <a:tc>
                  <a:txBody>
                    <a:bodyPr/>
                    <a:lstStyle/>
                    <a:p>
                      <a:pPr algn="l" fontAlgn="b"/>
                      <a:r>
                        <a:rPr lang="en-CA" sz="1100" b="1" u="none" strike="noStrike">
                          <a:effectLst/>
                        </a:rPr>
                        <a:t>Patient or caregiver </a:t>
                      </a:r>
                      <a:endParaRPr lang="en-CA" sz="1100" b="1" i="0" u="none" strike="noStrike">
                        <a:solidFill>
                          <a:srgbClr val="000000"/>
                        </a:solidFill>
                        <a:effectLst/>
                        <a:latin typeface="Calibri" panose="020F0502020204030204" pitchFamily="34" charset="0"/>
                      </a:endParaRPr>
                    </a:p>
                  </a:txBody>
                  <a:tcPr marL="4573" marR="4573" marT="4573" marB="0" anchor="b"/>
                </a:tc>
                <a:tc>
                  <a:txBody>
                    <a:bodyPr/>
                    <a:lstStyle/>
                    <a:p>
                      <a:pPr algn="l" fontAlgn="b"/>
                      <a:r>
                        <a:rPr lang="en-CA" sz="1100" b="1" u="none" strike="noStrike" dirty="0">
                          <a:effectLst/>
                        </a:rPr>
                        <a:t>N=168</a:t>
                      </a:r>
                      <a:endParaRPr lang="en-CA" sz="1100" b="1" i="0" u="none" strike="noStrike" dirty="0">
                        <a:solidFill>
                          <a:srgbClr val="000000"/>
                        </a:solidFill>
                        <a:effectLst/>
                        <a:latin typeface="Calibri" panose="020F0502020204030204" pitchFamily="34" charset="0"/>
                      </a:endParaRPr>
                    </a:p>
                  </a:txBody>
                  <a:tcPr marL="4573" marR="4573" marT="4573" marB="0" anchor="b"/>
                </a:tc>
                <a:extLst>
                  <a:ext uri="{0D108BD9-81ED-4DB2-BD59-A6C34878D82A}">
                    <a16:rowId xmlns:a16="http://schemas.microsoft.com/office/drawing/2014/main" val="741757909"/>
                  </a:ext>
                </a:extLst>
              </a:tr>
              <a:tr h="176736">
                <a:tc>
                  <a:txBody>
                    <a:bodyPr/>
                    <a:lstStyle/>
                    <a:p>
                      <a:pPr algn="l" fontAlgn="b"/>
                      <a:r>
                        <a:rPr lang="en-CA" sz="1100" u="none" strike="noStrike">
                          <a:effectLst/>
                        </a:rPr>
                        <a:t>Patient</a:t>
                      </a:r>
                      <a:endParaRPr lang="en-CA" sz="1100" b="0" i="0" u="none" strike="noStrike">
                        <a:solidFill>
                          <a:srgbClr val="000000"/>
                        </a:solidFill>
                        <a:effectLst/>
                        <a:latin typeface="Calibri" panose="020F0502020204030204" pitchFamily="34" charset="0"/>
                      </a:endParaRPr>
                    </a:p>
                  </a:txBody>
                  <a:tcPr marL="4573" marR="4573" marT="4573" marB="0" anchor="b"/>
                </a:tc>
                <a:tc>
                  <a:txBody>
                    <a:bodyPr/>
                    <a:lstStyle/>
                    <a:p>
                      <a:pPr algn="l" fontAlgn="b"/>
                      <a:r>
                        <a:rPr lang="en-CA" sz="1100" u="none" strike="noStrike" dirty="0">
                          <a:effectLst/>
                        </a:rPr>
                        <a:t>80 (48)</a:t>
                      </a:r>
                      <a:endParaRPr lang="en-CA" sz="1100" b="0" i="0" u="none" strike="noStrike" dirty="0">
                        <a:solidFill>
                          <a:srgbClr val="000000"/>
                        </a:solidFill>
                        <a:effectLst/>
                        <a:latin typeface="Calibri" panose="020F0502020204030204" pitchFamily="34" charset="0"/>
                      </a:endParaRPr>
                    </a:p>
                  </a:txBody>
                  <a:tcPr marL="4573" marR="4573" marT="4573" marB="0" anchor="b"/>
                </a:tc>
                <a:extLst>
                  <a:ext uri="{0D108BD9-81ED-4DB2-BD59-A6C34878D82A}">
                    <a16:rowId xmlns:a16="http://schemas.microsoft.com/office/drawing/2014/main" val="1383866013"/>
                  </a:ext>
                </a:extLst>
              </a:tr>
              <a:tr h="176736">
                <a:tc>
                  <a:txBody>
                    <a:bodyPr/>
                    <a:lstStyle/>
                    <a:p>
                      <a:pPr algn="l" fontAlgn="b"/>
                      <a:r>
                        <a:rPr lang="en-CA" sz="1100" u="none" strike="noStrike">
                          <a:effectLst/>
                        </a:rPr>
                        <a:t>Caregiver</a:t>
                      </a:r>
                      <a:endParaRPr lang="en-CA" sz="1100" b="0" i="0" u="none" strike="noStrike">
                        <a:solidFill>
                          <a:srgbClr val="000000"/>
                        </a:solidFill>
                        <a:effectLst/>
                        <a:latin typeface="Calibri" panose="020F0502020204030204" pitchFamily="34" charset="0"/>
                      </a:endParaRPr>
                    </a:p>
                  </a:txBody>
                  <a:tcPr marL="4573" marR="4573" marT="4573" marB="0" anchor="b"/>
                </a:tc>
                <a:tc>
                  <a:txBody>
                    <a:bodyPr/>
                    <a:lstStyle/>
                    <a:p>
                      <a:pPr algn="l" fontAlgn="b"/>
                      <a:r>
                        <a:rPr lang="en-CA" sz="1100" u="none" strike="noStrike" dirty="0">
                          <a:effectLst/>
                        </a:rPr>
                        <a:t>48 (29)</a:t>
                      </a:r>
                      <a:endParaRPr lang="en-CA" sz="1100" b="0" i="0" u="none" strike="noStrike" dirty="0">
                        <a:solidFill>
                          <a:srgbClr val="000000"/>
                        </a:solidFill>
                        <a:effectLst/>
                        <a:latin typeface="Calibri" panose="020F0502020204030204" pitchFamily="34" charset="0"/>
                      </a:endParaRPr>
                    </a:p>
                  </a:txBody>
                  <a:tcPr marL="4573" marR="4573" marT="4573" marB="0" anchor="b"/>
                </a:tc>
                <a:extLst>
                  <a:ext uri="{0D108BD9-81ED-4DB2-BD59-A6C34878D82A}">
                    <a16:rowId xmlns:a16="http://schemas.microsoft.com/office/drawing/2014/main" val="243638248"/>
                  </a:ext>
                </a:extLst>
              </a:tr>
              <a:tr h="176736">
                <a:tc>
                  <a:txBody>
                    <a:bodyPr/>
                    <a:lstStyle/>
                    <a:p>
                      <a:pPr algn="l" fontAlgn="b"/>
                      <a:r>
                        <a:rPr lang="en-CA" sz="1100" u="none" strike="noStrike">
                          <a:effectLst/>
                        </a:rPr>
                        <a:t>Both</a:t>
                      </a:r>
                      <a:endParaRPr lang="en-CA" sz="1100" b="0" i="0" u="none" strike="noStrike">
                        <a:solidFill>
                          <a:srgbClr val="000000"/>
                        </a:solidFill>
                        <a:effectLst/>
                        <a:latin typeface="Calibri" panose="020F0502020204030204" pitchFamily="34" charset="0"/>
                      </a:endParaRPr>
                    </a:p>
                  </a:txBody>
                  <a:tcPr marL="4573" marR="4573" marT="4573" marB="0" anchor="b"/>
                </a:tc>
                <a:tc>
                  <a:txBody>
                    <a:bodyPr/>
                    <a:lstStyle/>
                    <a:p>
                      <a:pPr algn="l" fontAlgn="b"/>
                      <a:r>
                        <a:rPr lang="en-CA" sz="1100" u="none" strike="noStrike" dirty="0">
                          <a:effectLst/>
                        </a:rPr>
                        <a:t>51 (30)</a:t>
                      </a:r>
                      <a:endParaRPr lang="en-CA" sz="1100" b="0" i="0" u="none" strike="noStrike" dirty="0">
                        <a:solidFill>
                          <a:srgbClr val="000000"/>
                        </a:solidFill>
                        <a:effectLst/>
                        <a:latin typeface="Calibri" panose="020F0502020204030204" pitchFamily="34" charset="0"/>
                      </a:endParaRPr>
                    </a:p>
                  </a:txBody>
                  <a:tcPr marL="4573" marR="4573" marT="4573" marB="0" anchor="b"/>
                </a:tc>
                <a:extLst>
                  <a:ext uri="{0D108BD9-81ED-4DB2-BD59-A6C34878D82A}">
                    <a16:rowId xmlns:a16="http://schemas.microsoft.com/office/drawing/2014/main" val="1636030189"/>
                  </a:ext>
                </a:extLst>
              </a:tr>
              <a:tr h="321020">
                <a:tc>
                  <a:txBody>
                    <a:bodyPr/>
                    <a:lstStyle/>
                    <a:p>
                      <a:pPr algn="l" fontAlgn="b"/>
                      <a:r>
                        <a:rPr lang="en-CA" sz="1100" b="1" u="none" strike="noStrike">
                          <a:effectLst/>
                        </a:rPr>
                        <a:t>Experience as a researcher</a:t>
                      </a:r>
                      <a:endParaRPr lang="en-CA" sz="1100" b="1" i="0" u="none" strike="noStrike">
                        <a:solidFill>
                          <a:srgbClr val="000000"/>
                        </a:solidFill>
                        <a:effectLst/>
                        <a:latin typeface="Calibri" panose="020F0502020204030204" pitchFamily="34" charset="0"/>
                      </a:endParaRPr>
                    </a:p>
                  </a:txBody>
                  <a:tcPr marL="4573" marR="4573" marT="4573" marB="0" anchor="b"/>
                </a:tc>
                <a:tc>
                  <a:txBody>
                    <a:bodyPr/>
                    <a:lstStyle/>
                    <a:p>
                      <a:pPr algn="l" fontAlgn="b"/>
                      <a:r>
                        <a:rPr lang="en-CA" sz="1100" b="1" u="none" strike="noStrike" dirty="0">
                          <a:effectLst/>
                        </a:rPr>
                        <a:t>N=183</a:t>
                      </a:r>
                      <a:endParaRPr lang="en-CA" sz="1100" b="1" i="0" u="none" strike="noStrike" dirty="0">
                        <a:solidFill>
                          <a:srgbClr val="000000"/>
                        </a:solidFill>
                        <a:effectLst/>
                        <a:latin typeface="Calibri" panose="020F0502020204030204" pitchFamily="34" charset="0"/>
                      </a:endParaRPr>
                    </a:p>
                  </a:txBody>
                  <a:tcPr marL="4573" marR="4573" marT="4573" marB="0" anchor="b"/>
                </a:tc>
                <a:extLst>
                  <a:ext uri="{0D108BD9-81ED-4DB2-BD59-A6C34878D82A}">
                    <a16:rowId xmlns:a16="http://schemas.microsoft.com/office/drawing/2014/main" val="3158803476"/>
                  </a:ext>
                </a:extLst>
              </a:tr>
              <a:tr h="176736">
                <a:tc>
                  <a:txBody>
                    <a:bodyPr/>
                    <a:lstStyle/>
                    <a:p>
                      <a:pPr algn="l" fontAlgn="b"/>
                      <a:r>
                        <a:rPr lang="en-CA" sz="1100" u="none" strike="noStrike">
                          <a:effectLst/>
                        </a:rPr>
                        <a:t>Yes</a:t>
                      </a:r>
                      <a:endParaRPr lang="en-CA" sz="1100" b="0" i="0" u="none" strike="noStrike">
                        <a:solidFill>
                          <a:srgbClr val="000000"/>
                        </a:solidFill>
                        <a:effectLst/>
                        <a:latin typeface="Calibri" panose="020F0502020204030204" pitchFamily="34" charset="0"/>
                      </a:endParaRPr>
                    </a:p>
                  </a:txBody>
                  <a:tcPr marL="4573" marR="4573" marT="4573" marB="0" anchor="b"/>
                </a:tc>
                <a:tc>
                  <a:txBody>
                    <a:bodyPr/>
                    <a:lstStyle/>
                    <a:p>
                      <a:pPr algn="l" fontAlgn="b"/>
                      <a:r>
                        <a:rPr lang="en-CA" sz="1100" u="none" strike="noStrike" dirty="0">
                          <a:effectLst/>
                        </a:rPr>
                        <a:t>52 (28)</a:t>
                      </a:r>
                      <a:endParaRPr lang="en-CA" sz="1100" b="0" i="0" u="none" strike="noStrike" dirty="0">
                        <a:solidFill>
                          <a:srgbClr val="000000"/>
                        </a:solidFill>
                        <a:effectLst/>
                        <a:latin typeface="Calibri" panose="020F0502020204030204" pitchFamily="34" charset="0"/>
                      </a:endParaRPr>
                    </a:p>
                  </a:txBody>
                  <a:tcPr marL="4573" marR="4573" marT="4573" marB="0" anchor="b"/>
                </a:tc>
                <a:extLst>
                  <a:ext uri="{0D108BD9-81ED-4DB2-BD59-A6C34878D82A}">
                    <a16:rowId xmlns:a16="http://schemas.microsoft.com/office/drawing/2014/main" val="2677750233"/>
                  </a:ext>
                </a:extLst>
              </a:tr>
              <a:tr h="321020">
                <a:tc>
                  <a:txBody>
                    <a:bodyPr/>
                    <a:lstStyle/>
                    <a:p>
                      <a:pPr algn="l" fontAlgn="b"/>
                      <a:r>
                        <a:rPr lang="en-US" sz="1100" b="1" u="none" strike="noStrike" dirty="0">
                          <a:effectLst/>
                        </a:rPr>
                        <a:t>Worked professionally in health care</a:t>
                      </a:r>
                      <a:endParaRPr lang="en-US" sz="1100" b="1" i="0" u="none" strike="noStrike" dirty="0">
                        <a:solidFill>
                          <a:srgbClr val="000000"/>
                        </a:solidFill>
                        <a:effectLst/>
                        <a:latin typeface="Calibri" panose="020F0502020204030204" pitchFamily="34" charset="0"/>
                      </a:endParaRPr>
                    </a:p>
                  </a:txBody>
                  <a:tcPr marL="4573" marR="4573" marT="4573" marB="0" anchor="b"/>
                </a:tc>
                <a:tc>
                  <a:txBody>
                    <a:bodyPr/>
                    <a:lstStyle/>
                    <a:p>
                      <a:pPr algn="l" fontAlgn="b"/>
                      <a:r>
                        <a:rPr lang="en-CA" sz="1100" b="1" u="none" strike="noStrike" dirty="0">
                          <a:effectLst/>
                        </a:rPr>
                        <a:t>N=183</a:t>
                      </a:r>
                      <a:endParaRPr lang="en-CA" sz="1100" b="1" i="0" u="none" strike="noStrike" dirty="0">
                        <a:solidFill>
                          <a:srgbClr val="000000"/>
                        </a:solidFill>
                        <a:effectLst/>
                        <a:latin typeface="Calibri" panose="020F0502020204030204" pitchFamily="34" charset="0"/>
                      </a:endParaRPr>
                    </a:p>
                  </a:txBody>
                  <a:tcPr marL="4573" marR="4573" marT="4573" marB="0" anchor="b"/>
                </a:tc>
                <a:extLst>
                  <a:ext uri="{0D108BD9-81ED-4DB2-BD59-A6C34878D82A}">
                    <a16:rowId xmlns:a16="http://schemas.microsoft.com/office/drawing/2014/main" val="673590445"/>
                  </a:ext>
                </a:extLst>
              </a:tr>
              <a:tr h="176736">
                <a:tc>
                  <a:txBody>
                    <a:bodyPr/>
                    <a:lstStyle/>
                    <a:p>
                      <a:pPr algn="l" fontAlgn="b"/>
                      <a:r>
                        <a:rPr lang="en-CA" sz="1100" u="none" strike="noStrike">
                          <a:effectLst/>
                        </a:rPr>
                        <a:t>Yes</a:t>
                      </a:r>
                      <a:endParaRPr lang="en-CA" sz="1100" b="0" i="0" u="none" strike="noStrike">
                        <a:solidFill>
                          <a:srgbClr val="000000"/>
                        </a:solidFill>
                        <a:effectLst/>
                        <a:latin typeface="Calibri" panose="020F0502020204030204" pitchFamily="34" charset="0"/>
                      </a:endParaRPr>
                    </a:p>
                  </a:txBody>
                  <a:tcPr marL="4573" marR="4573" marT="4573" marB="0" anchor="b"/>
                </a:tc>
                <a:tc>
                  <a:txBody>
                    <a:bodyPr/>
                    <a:lstStyle/>
                    <a:p>
                      <a:pPr algn="l" fontAlgn="b"/>
                      <a:r>
                        <a:rPr lang="en-CA" sz="1100" u="none" strike="noStrike" dirty="0">
                          <a:effectLst/>
                        </a:rPr>
                        <a:t>69 (38)</a:t>
                      </a:r>
                      <a:endParaRPr lang="en-CA" sz="1100" b="0" i="0" u="none" strike="noStrike" dirty="0">
                        <a:solidFill>
                          <a:srgbClr val="000000"/>
                        </a:solidFill>
                        <a:effectLst/>
                        <a:latin typeface="Calibri" panose="020F0502020204030204" pitchFamily="34" charset="0"/>
                      </a:endParaRPr>
                    </a:p>
                  </a:txBody>
                  <a:tcPr marL="4573" marR="4573" marT="4573" marB="0" anchor="b"/>
                </a:tc>
                <a:extLst>
                  <a:ext uri="{0D108BD9-81ED-4DB2-BD59-A6C34878D82A}">
                    <a16:rowId xmlns:a16="http://schemas.microsoft.com/office/drawing/2014/main" val="205592689"/>
                  </a:ext>
                </a:extLst>
              </a:tr>
              <a:tr h="321020">
                <a:tc>
                  <a:txBody>
                    <a:bodyPr/>
                    <a:lstStyle/>
                    <a:p>
                      <a:pPr algn="l" fontAlgn="b"/>
                      <a:r>
                        <a:rPr lang="en-US" sz="1100" b="1" u="none" strike="noStrike" dirty="0">
                          <a:effectLst/>
                        </a:rPr>
                        <a:t>Participant in health research project</a:t>
                      </a:r>
                      <a:endParaRPr lang="en-US" sz="1100" b="1" i="0" u="none" strike="noStrike" dirty="0">
                        <a:solidFill>
                          <a:srgbClr val="000000"/>
                        </a:solidFill>
                        <a:effectLst/>
                        <a:latin typeface="Calibri" panose="020F0502020204030204" pitchFamily="34" charset="0"/>
                      </a:endParaRPr>
                    </a:p>
                  </a:txBody>
                  <a:tcPr marL="4573" marR="4573" marT="4573" marB="0" anchor="b"/>
                </a:tc>
                <a:tc>
                  <a:txBody>
                    <a:bodyPr/>
                    <a:lstStyle/>
                    <a:p>
                      <a:pPr algn="l" fontAlgn="b"/>
                      <a:r>
                        <a:rPr lang="en-CA" sz="1100" b="1" u="none" strike="noStrike" dirty="0">
                          <a:effectLst/>
                        </a:rPr>
                        <a:t>N=183</a:t>
                      </a:r>
                      <a:endParaRPr lang="en-CA" sz="1100" b="1" i="0" u="none" strike="noStrike" dirty="0">
                        <a:solidFill>
                          <a:srgbClr val="000000"/>
                        </a:solidFill>
                        <a:effectLst/>
                        <a:latin typeface="Calibri" panose="020F0502020204030204" pitchFamily="34" charset="0"/>
                      </a:endParaRPr>
                    </a:p>
                  </a:txBody>
                  <a:tcPr marL="4573" marR="4573" marT="4573" marB="0" anchor="b"/>
                </a:tc>
                <a:extLst>
                  <a:ext uri="{0D108BD9-81ED-4DB2-BD59-A6C34878D82A}">
                    <a16:rowId xmlns:a16="http://schemas.microsoft.com/office/drawing/2014/main" val="1634357"/>
                  </a:ext>
                </a:extLst>
              </a:tr>
              <a:tr h="176736">
                <a:tc>
                  <a:txBody>
                    <a:bodyPr/>
                    <a:lstStyle/>
                    <a:p>
                      <a:pPr algn="l" fontAlgn="b"/>
                      <a:r>
                        <a:rPr lang="en-CA" sz="1100" u="none" strike="noStrike">
                          <a:effectLst/>
                        </a:rPr>
                        <a:t>Yes</a:t>
                      </a:r>
                      <a:endParaRPr lang="en-CA" sz="1100" b="0" i="0" u="none" strike="noStrike">
                        <a:solidFill>
                          <a:srgbClr val="000000"/>
                        </a:solidFill>
                        <a:effectLst/>
                        <a:latin typeface="Calibri" panose="020F0502020204030204" pitchFamily="34" charset="0"/>
                      </a:endParaRPr>
                    </a:p>
                  </a:txBody>
                  <a:tcPr marL="4573" marR="4573" marT="4573" marB="0" anchor="b"/>
                </a:tc>
                <a:tc>
                  <a:txBody>
                    <a:bodyPr/>
                    <a:lstStyle/>
                    <a:p>
                      <a:pPr algn="l" fontAlgn="b"/>
                      <a:r>
                        <a:rPr lang="en-CA" sz="1100" u="none" strike="noStrike" dirty="0">
                          <a:effectLst/>
                        </a:rPr>
                        <a:t>89 (49)</a:t>
                      </a:r>
                      <a:endParaRPr lang="en-CA" sz="1100" b="0" i="0" u="none" strike="noStrike" dirty="0">
                        <a:solidFill>
                          <a:srgbClr val="000000"/>
                        </a:solidFill>
                        <a:effectLst/>
                        <a:latin typeface="Calibri" panose="020F0502020204030204" pitchFamily="34" charset="0"/>
                      </a:endParaRPr>
                    </a:p>
                  </a:txBody>
                  <a:tcPr marL="4573" marR="4573" marT="4573" marB="0" anchor="b"/>
                </a:tc>
                <a:extLst>
                  <a:ext uri="{0D108BD9-81ED-4DB2-BD59-A6C34878D82A}">
                    <a16:rowId xmlns:a16="http://schemas.microsoft.com/office/drawing/2014/main" val="3793479165"/>
                  </a:ext>
                </a:extLst>
              </a:tr>
              <a:tr h="321020">
                <a:tc>
                  <a:txBody>
                    <a:bodyPr/>
                    <a:lstStyle/>
                    <a:p>
                      <a:pPr algn="l" fontAlgn="b"/>
                      <a:r>
                        <a:rPr lang="en-US" sz="1100" b="1" u="none" strike="noStrike" dirty="0">
                          <a:effectLst/>
                        </a:rPr>
                        <a:t>Experience as patient advisor or partner?</a:t>
                      </a:r>
                      <a:endParaRPr lang="en-US" sz="1100" b="1" i="0" u="none" strike="noStrike" dirty="0">
                        <a:solidFill>
                          <a:srgbClr val="000000"/>
                        </a:solidFill>
                        <a:effectLst/>
                        <a:latin typeface="Calibri" panose="020F0502020204030204" pitchFamily="34" charset="0"/>
                      </a:endParaRPr>
                    </a:p>
                  </a:txBody>
                  <a:tcPr marL="4573" marR="4573" marT="4573" marB="0" anchor="b"/>
                </a:tc>
                <a:tc>
                  <a:txBody>
                    <a:bodyPr/>
                    <a:lstStyle/>
                    <a:p>
                      <a:pPr algn="l" fontAlgn="b"/>
                      <a:r>
                        <a:rPr lang="en-CA" sz="1100" b="1" u="none" strike="noStrike" dirty="0">
                          <a:effectLst/>
                        </a:rPr>
                        <a:t>N=183</a:t>
                      </a:r>
                      <a:endParaRPr lang="en-CA" sz="1100" b="1" i="0" u="none" strike="noStrike" dirty="0">
                        <a:solidFill>
                          <a:srgbClr val="000000"/>
                        </a:solidFill>
                        <a:effectLst/>
                        <a:latin typeface="Calibri" panose="020F0502020204030204" pitchFamily="34" charset="0"/>
                      </a:endParaRPr>
                    </a:p>
                  </a:txBody>
                  <a:tcPr marL="4573" marR="4573" marT="4573" marB="0" anchor="b"/>
                </a:tc>
                <a:extLst>
                  <a:ext uri="{0D108BD9-81ED-4DB2-BD59-A6C34878D82A}">
                    <a16:rowId xmlns:a16="http://schemas.microsoft.com/office/drawing/2014/main" val="2478638884"/>
                  </a:ext>
                </a:extLst>
              </a:tr>
              <a:tr h="176736">
                <a:tc>
                  <a:txBody>
                    <a:bodyPr/>
                    <a:lstStyle/>
                    <a:p>
                      <a:pPr algn="l" fontAlgn="b"/>
                      <a:r>
                        <a:rPr lang="en-CA" sz="1100" u="none" strike="noStrike">
                          <a:effectLst/>
                        </a:rPr>
                        <a:t>Yes</a:t>
                      </a:r>
                      <a:endParaRPr lang="en-CA" sz="1100" b="0" i="0" u="none" strike="noStrike">
                        <a:solidFill>
                          <a:srgbClr val="000000"/>
                        </a:solidFill>
                        <a:effectLst/>
                        <a:latin typeface="Calibri" panose="020F0502020204030204" pitchFamily="34" charset="0"/>
                      </a:endParaRPr>
                    </a:p>
                  </a:txBody>
                  <a:tcPr marL="4573" marR="4573" marT="4573" marB="0" anchor="b"/>
                </a:tc>
                <a:tc>
                  <a:txBody>
                    <a:bodyPr/>
                    <a:lstStyle/>
                    <a:p>
                      <a:pPr algn="l" fontAlgn="b"/>
                      <a:r>
                        <a:rPr lang="en-CA" sz="1100" u="none" strike="noStrike" dirty="0">
                          <a:effectLst/>
                        </a:rPr>
                        <a:t>48 (26)</a:t>
                      </a:r>
                      <a:endParaRPr lang="en-CA" sz="1100" b="0" i="0" u="none" strike="noStrike" dirty="0">
                        <a:solidFill>
                          <a:srgbClr val="000000"/>
                        </a:solidFill>
                        <a:effectLst/>
                        <a:latin typeface="Calibri" panose="020F0502020204030204" pitchFamily="34" charset="0"/>
                      </a:endParaRPr>
                    </a:p>
                  </a:txBody>
                  <a:tcPr marL="4573" marR="4573" marT="4573" marB="0" anchor="b"/>
                </a:tc>
                <a:extLst>
                  <a:ext uri="{0D108BD9-81ED-4DB2-BD59-A6C34878D82A}">
                    <a16:rowId xmlns:a16="http://schemas.microsoft.com/office/drawing/2014/main" val="72474588"/>
                  </a:ext>
                </a:extLst>
              </a:tr>
            </a:tbl>
          </a:graphicData>
        </a:graphic>
      </p:graphicFrame>
      <p:sp>
        <p:nvSpPr>
          <p:cNvPr id="5" name="TextBox 4"/>
          <p:cNvSpPr txBox="1"/>
          <p:nvPr/>
        </p:nvSpPr>
        <p:spPr>
          <a:xfrm>
            <a:off x="3923928" y="352217"/>
            <a:ext cx="3383106" cy="338554"/>
          </a:xfrm>
          <a:prstGeom prst="rect">
            <a:avLst/>
          </a:prstGeom>
          <a:noFill/>
        </p:spPr>
        <p:txBody>
          <a:bodyPr wrap="none" rtlCol="0">
            <a:spAutoFit/>
          </a:bodyPr>
          <a:lstStyle/>
          <a:p>
            <a:r>
              <a:rPr lang="en-US" sz="1600" b="1" dirty="0">
                <a:solidFill>
                  <a:schemeClr val="bg2">
                    <a:lumMod val="10000"/>
                  </a:schemeClr>
                </a:solidFill>
              </a:rPr>
              <a:t>Patient demographics and experience</a:t>
            </a:r>
            <a:endParaRPr lang="en-CA" sz="1600" b="1" dirty="0">
              <a:solidFill>
                <a:schemeClr val="bg2">
                  <a:lumMod val="10000"/>
                </a:schemeClr>
              </a:solidFill>
            </a:endParaRPr>
          </a:p>
        </p:txBody>
      </p:sp>
    </p:spTree>
    <p:custDataLst>
      <p:tags r:id="rId1"/>
    </p:custDataLst>
    <p:extLst>
      <p:ext uri="{BB962C8B-B14F-4D97-AF65-F5344CB8AC3E}">
        <p14:creationId xmlns:p14="http://schemas.microsoft.com/office/powerpoint/2010/main" val="40798752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latin typeface="Garamond" panose="02020404030301010803" pitchFamily="18" charset="0"/>
              </a:rPr>
              <a:t>Survey results</a:t>
            </a:r>
            <a:endParaRPr lang="en-CA" dirty="0">
              <a:latin typeface="Garamond" panose="02020404030301010803" pitchFamily="18" charset="0"/>
            </a:endParaRPr>
          </a:p>
        </p:txBody>
      </p:sp>
      <p:sp>
        <p:nvSpPr>
          <p:cNvPr id="3" name="Content Placeholder 2"/>
          <p:cNvSpPr>
            <a:spLocks noGrp="1"/>
          </p:cNvSpPr>
          <p:nvPr>
            <p:ph sz="half" idx="1"/>
          </p:nvPr>
        </p:nvSpPr>
        <p:spPr/>
        <p:txBody>
          <a:bodyPr/>
          <a:lstStyle/>
          <a:p>
            <a:pPr marL="0" indent="0">
              <a:buNone/>
            </a:pPr>
            <a:r>
              <a:rPr lang="en-US" dirty="0">
                <a:solidFill>
                  <a:schemeClr val="bg2">
                    <a:lumMod val="10000"/>
                  </a:schemeClr>
                </a:solidFill>
                <a:latin typeface="Garamond" panose="02020404030301010803" pitchFamily="18" charset="0"/>
              </a:rPr>
              <a:t>The following slides summarize the results from the digital health literacy portion of the survey</a:t>
            </a:r>
            <a:endParaRPr lang="en-CA" dirty="0">
              <a:solidFill>
                <a:schemeClr val="bg2">
                  <a:lumMod val="10000"/>
                </a:schemeClr>
              </a:solidFill>
              <a:latin typeface="Garamond" panose="02020404030301010803" pitchFamily="18" charset="0"/>
            </a:endParaRPr>
          </a:p>
        </p:txBody>
      </p:sp>
      <p:pic>
        <p:nvPicPr>
          <p:cNvPr id="5" name="Content Placeholder 4"/>
          <p:cNvPicPr>
            <a:picLocks noGrp="1" noChangeAspect="1"/>
          </p:cNvPicPr>
          <p:nvPr>
            <p:ph sz="half" idx="2"/>
          </p:nvPr>
        </p:nvPicPr>
        <p:blipFill>
          <a:blip r:embed="rId3">
            <a:extLst>
              <a:ext uri="{28A0092B-C50C-407E-A947-70E740481C1C}">
                <a14:useLocalDpi xmlns:a14="http://schemas.microsoft.com/office/drawing/2010/main" val="0"/>
              </a:ext>
            </a:extLst>
          </a:blip>
          <a:stretch>
            <a:fillRect/>
          </a:stretch>
        </p:blipFill>
        <p:spPr>
          <a:xfrm>
            <a:off x="4648200" y="1600201"/>
            <a:ext cx="4038600" cy="4038600"/>
          </a:xfrm>
        </p:spPr>
      </p:pic>
    </p:spTree>
    <p:custDataLst>
      <p:tags r:id="rId1"/>
    </p:custDataLst>
    <p:extLst>
      <p:ext uri="{BB962C8B-B14F-4D97-AF65-F5344CB8AC3E}">
        <p14:creationId xmlns:p14="http://schemas.microsoft.com/office/powerpoint/2010/main" val="39320020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a:spLocks noChangeArrowheads="1"/>
          </p:cNvSpPr>
          <p:nvPr/>
        </p:nvSpPr>
        <p:spPr bwMode="auto">
          <a:xfrm>
            <a:off x="1187624" y="476672"/>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
        <p:nvSpPr>
          <p:cNvPr id="4" name="Rectangle 3"/>
          <p:cNvSpPr>
            <a:spLocks noChangeArrowheads="1"/>
          </p:cNvSpPr>
          <p:nvPr/>
        </p:nvSpPr>
        <p:spPr bwMode="auto">
          <a:xfrm>
            <a:off x="971600" y="855834"/>
            <a:ext cx="6839886"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600" b="1" u="none" strike="noStrike" cap="none" normalizeH="0" baseline="0" dirty="0">
                <a:ln>
                  <a:noFill/>
                </a:ln>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rPr>
              <a:t> Resources most often used by patients when searching for health information</a:t>
            </a:r>
            <a:endParaRPr kumimoji="0" lang="en-CA" altLang="en-US" sz="2400" b="1" u="none" strike="noStrike" cap="none" normalizeH="0" baseline="0" dirty="0">
              <a:ln>
                <a:noFill/>
              </a:ln>
              <a:solidFill>
                <a:schemeClr val="bg2">
                  <a:lumMod val="10000"/>
                </a:schemeClr>
              </a:solidFill>
              <a:effectLst/>
              <a:latin typeface="Arial" panose="020B0604020202020204" pitchFamily="34" charset="0"/>
            </a:endParaRPr>
          </a:p>
        </p:txBody>
      </p:sp>
      <p:graphicFrame>
        <p:nvGraphicFramePr>
          <p:cNvPr id="6" name="Chart 5">
            <a:extLst>
              <a:ext uri="{FF2B5EF4-FFF2-40B4-BE49-F238E27FC236}">
                <a16:creationId xmlns:a16="http://schemas.microsoft.com/office/drawing/2014/main" id="{00000000-0008-0000-0200-000004000000}"/>
              </a:ext>
            </a:extLst>
          </p:cNvPr>
          <p:cNvGraphicFramePr>
            <a:graphicFrameLocks/>
          </p:cNvGraphicFramePr>
          <p:nvPr>
            <p:extLst>
              <p:ext uri="{D42A27DB-BD31-4B8C-83A1-F6EECF244321}">
                <p14:modId xmlns:p14="http://schemas.microsoft.com/office/powerpoint/2010/main" val="3942294683"/>
              </p:ext>
            </p:extLst>
          </p:nvPr>
        </p:nvGraphicFramePr>
        <p:xfrm>
          <a:off x="1115179" y="1412776"/>
          <a:ext cx="6552728" cy="4351590"/>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2391574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446633604"/>
              </p:ext>
            </p:extLst>
          </p:nvPr>
        </p:nvGraphicFramePr>
        <p:xfrm>
          <a:off x="827584" y="1556792"/>
          <a:ext cx="7488832" cy="3168353"/>
        </p:xfrm>
        <a:graphic>
          <a:graphicData uri="http://schemas.openxmlformats.org/drawingml/2006/table">
            <a:tbl>
              <a:tblPr firstRow="1">
                <a:tableStyleId>{9D7B26C5-4107-4FEC-AEDC-1716B250A1EF}</a:tableStyleId>
              </a:tblPr>
              <a:tblGrid>
                <a:gridCol w="5568020">
                  <a:extLst>
                    <a:ext uri="{9D8B030D-6E8A-4147-A177-3AD203B41FA5}">
                      <a16:colId xmlns:a16="http://schemas.microsoft.com/office/drawing/2014/main" val="2209495471"/>
                    </a:ext>
                  </a:extLst>
                </a:gridCol>
                <a:gridCol w="1920812">
                  <a:extLst>
                    <a:ext uri="{9D8B030D-6E8A-4147-A177-3AD203B41FA5}">
                      <a16:colId xmlns:a16="http://schemas.microsoft.com/office/drawing/2014/main" val="1329989473"/>
                    </a:ext>
                  </a:extLst>
                </a:gridCol>
              </a:tblGrid>
              <a:tr h="558063">
                <a:tc>
                  <a:txBody>
                    <a:bodyPr/>
                    <a:lstStyle/>
                    <a:p>
                      <a:endParaRPr lang="en-CA" sz="1600" dirty="0">
                        <a:effectLst/>
                        <a:latin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600" dirty="0">
                          <a:effectLst/>
                        </a:rPr>
                        <a:t>N=177 (%)</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893865425"/>
                  </a:ext>
                </a:extLst>
              </a:tr>
              <a:tr h="522058">
                <a:tc>
                  <a:txBody>
                    <a:bodyPr/>
                    <a:lstStyle/>
                    <a:p>
                      <a:pPr>
                        <a:lnSpc>
                          <a:spcPct val="107000"/>
                        </a:lnSpc>
                        <a:spcAft>
                          <a:spcPts val="0"/>
                        </a:spcAft>
                      </a:pPr>
                      <a:r>
                        <a:rPr lang="en-CA" sz="1600" dirty="0">
                          <a:effectLst/>
                        </a:rPr>
                        <a:t>Daily</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600">
                          <a:effectLst/>
                        </a:rPr>
                        <a:t>23 (13)</a:t>
                      </a:r>
                      <a:endParaRPr lang="en-C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00590806"/>
                  </a:ext>
                </a:extLst>
              </a:tr>
              <a:tr h="522058">
                <a:tc>
                  <a:txBody>
                    <a:bodyPr/>
                    <a:lstStyle/>
                    <a:p>
                      <a:pPr>
                        <a:lnSpc>
                          <a:spcPct val="107000"/>
                        </a:lnSpc>
                        <a:spcAft>
                          <a:spcPts val="0"/>
                        </a:spcAft>
                      </a:pPr>
                      <a:r>
                        <a:rPr lang="en-CA" sz="1600" dirty="0">
                          <a:effectLst/>
                        </a:rPr>
                        <a:t>A few times a week</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600">
                          <a:effectLst/>
                        </a:rPr>
                        <a:t>39 (22)</a:t>
                      </a:r>
                      <a:endParaRPr lang="en-CA"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0865233"/>
                  </a:ext>
                </a:extLst>
              </a:tr>
              <a:tr h="522058">
                <a:tc>
                  <a:txBody>
                    <a:bodyPr/>
                    <a:lstStyle/>
                    <a:p>
                      <a:pPr>
                        <a:lnSpc>
                          <a:spcPct val="107000"/>
                        </a:lnSpc>
                        <a:spcAft>
                          <a:spcPts val="0"/>
                        </a:spcAft>
                      </a:pPr>
                      <a:r>
                        <a:rPr lang="en-CA" sz="1600" dirty="0">
                          <a:effectLst/>
                        </a:rPr>
                        <a:t>A few times a month</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600" dirty="0">
                          <a:effectLst/>
                        </a:rPr>
                        <a:t>59 (33)</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55405112"/>
                  </a:ext>
                </a:extLst>
              </a:tr>
              <a:tr h="522058">
                <a:tc>
                  <a:txBody>
                    <a:bodyPr/>
                    <a:lstStyle/>
                    <a:p>
                      <a:pPr>
                        <a:lnSpc>
                          <a:spcPct val="107000"/>
                        </a:lnSpc>
                        <a:spcAft>
                          <a:spcPts val="0"/>
                        </a:spcAft>
                      </a:pPr>
                      <a:r>
                        <a:rPr lang="en-CA" sz="1600" dirty="0">
                          <a:effectLst/>
                        </a:rPr>
                        <a:t>Every few months</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600" dirty="0">
                          <a:effectLst/>
                        </a:rPr>
                        <a:t>30 (17)</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39087150"/>
                  </a:ext>
                </a:extLst>
              </a:tr>
              <a:tr h="522058">
                <a:tc>
                  <a:txBody>
                    <a:bodyPr/>
                    <a:lstStyle/>
                    <a:p>
                      <a:pPr>
                        <a:lnSpc>
                          <a:spcPct val="107000"/>
                        </a:lnSpc>
                        <a:spcAft>
                          <a:spcPts val="0"/>
                        </a:spcAft>
                      </a:pPr>
                      <a:r>
                        <a:rPr lang="en-CA" sz="1600" dirty="0">
                          <a:effectLst/>
                        </a:rPr>
                        <a:t>A few times a year</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600" dirty="0">
                          <a:effectLst/>
                        </a:rPr>
                        <a:t>26 (15)</a:t>
                      </a:r>
                      <a:endParaRPr lang="en-CA"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33318539"/>
                  </a:ext>
                </a:extLst>
              </a:tr>
            </a:tbl>
          </a:graphicData>
        </a:graphic>
      </p:graphicFrame>
      <p:sp>
        <p:nvSpPr>
          <p:cNvPr id="3" name="Rectangle 1"/>
          <p:cNvSpPr>
            <a:spLocks noChangeArrowheads="1"/>
          </p:cNvSpPr>
          <p:nvPr/>
        </p:nvSpPr>
        <p:spPr bwMode="auto">
          <a:xfrm>
            <a:off x="683568" y="1040052"/>
            <a:ext cx="599459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600" b="1" i="0" u="none" strike="noStrike" cap="none" normalizeH="0" baseline="0" dirty="0">
                <a:ln>
                  <a:noFill/>
                </a:ln>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rPr>
              <a:t>How often </a:t>
            </a:r>
            <a:r>
              <a:rPr lang="en-CA" altLang="en-US" sz="1600" b="1" dirty="0">
                <a:solidFill>
                  <a:schemeClr val="bg2">
                    <a:lumMod val="10000"/>
                  </a:schemeClr>
                </a:solidFill>
                <a:latin typeface="Calibri" panose="020F0502020204030204" pitchFamily="34" charset="0"/>
                <a:ea typeface="Calibri" panose="020F0502020204030204" pitchFamily="34" charset="0"/>
                <a:cs typeface="Times New Roman" panose="02020603050405020304" pitchFamily="18" charset="0"/>
              </a:rPr>
              <a:t>patients </a:t>
            </a:r>
            <a:r>
              <a:rPr kumimoji="0" lang="en-CA" altLang="en-US" sz="1600" b="1" i="0" u="none" strike="noStrike" cap="none" normalizeH="0" baseline="0" dirty="0">
                <a:ln>
                  <a:noFill/>
                </a:ln>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rPr>
              <a:t>use the internet to </a:t>
            </a:r>
            <a:r>
              <a:rPr lang="en-CA" altLang="en-US" sz="1600" b="1" dirty="0">
                <a:solidFill>
                  <a:schemeClr val="bg2">
                    <a:lumMod val="10000"/>
                  </a:schemeClr>
                </a:solidFill>
                <a:latin typeface="Calibri" panose="020F0502020204030204" pitchFamily="34" charset="0"/>
                <a:ea typeface="Calibri" panose="020F0502020204030204" pitchFamily="34" charset="0"/>
                <a:cs typeface="Times New Roman" panose="02020603050405020304" pitchFamily="18" charset="0"/>
              </a:rPr>
              <a:t>search</a:t>
            </a:r>
            <a:r>
              <a:rPr kumimoji="0" lang="en-CA" altLang="en-US" sz="1600" b="1" i="0" u="none" strike="noStrike" cap="none" normalizeH="0" baseline="0" dirty="0">
                <a:ln>
                  <a:noFill/>
                </a:ln>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rPr>
              <a:t> for health information </a:t>
            </a:r>
            <a:endParaRPr kumimoji="0" lang="en-CA" altLang="en-US" sz="2800" b="0" i="0" u="none" strike="noStrike" cap="none" normalizeH="0" baseline="0" dirty="0">
              <a:ln>
                <a:noFill/>
              </a:ln>
              <a:solidFill>
                <a:schemeClr val="bg2">
                  <a:lumMod val="10000"/>
                </a:schemeClr>
              </a:solidFill>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6589869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6"/>
          <p:cNvSpPr>
            <a:spLocks noChangeArrowheads="1"/>
          </p:cNvSpPr>
          <p:nvPr/>
        </p:nvSpPr>
        <p:spPr bwMode="auto">
          <a:xfrm>
            <a:off x="1187624" y="733927"/>
            <a:ext cx="5759782" cy="338554"/>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600" b="1" u="none" strike="noStrike" cap="none" normalizeH="0" baseline="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rPr>
              <a:t>When do </a:t>
            </a:r>
            <a:r>
              <a:rPr kumimoji="0" lang="en-CA" altLang="en-US" sz="1600" b="1" u="none" strike="noStrike" cap="none" normalizeH="0" baseline="0" dirty="0">
                <a:solidFill>
                  <a:schemeClr val="bg2">
                    <a:lumMod val="10000"/>
                  </a:schemeClr>
                </a:solidFill>
                <a:effectLst/>
                <a:latin typeface="+mj-lt"/>
                <a:ea typeface="Calibri" panose="020F0502020204030204" pitchFamily="34" charset="0"/>
                <a:cs typeface="Times New Roman" panose="02020603050405020304" pitchFamily="18" charset="0"/>
              </a:rPr>
              <a:t>patients</a:t>
            </a:r>
            <a:r>
              <a:rPr kumimoji="0" lang="en-CA" altLang="en-US" sz="1600" b="1" u="none" strike="noStrike" cap="none" normalizeH="0" baseline="0" dirty="0">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rPr>
              <a:t> use the internet to look up health information?</a:t>
            </a:r>
            <a:endParaRPr kumimoji="0" lang="en-CA" altLang="en-US" sz="3600" b="1" u="none" strike="noStrike" cap="none" normalizeH="0" baseline="0" dirty="0">
              <a:solidFill>
                <a:schemeClr val="bg2">
                  <a:lumMod val="10000"/>
                </a:schemeClr>
              </a:solidFill>
              <a:effectLst/>
              <a:latin typeface="Arial" panose="020B0604020202020204" pitchFamily="34" charset="0"/>
            </a:endParaRPr>
          </a:p>
        </p:txBody>
      </p:sp>
      <p:graphicFrame>
        <p:nvGraphicFramePr>
          <p:cNvPr id="4" name="Chart 3">
            <a:extLst>
              <a:ext uri="{FF2B5EF4-FFF2-40B4-BE49-F238E27FC236}">
                <a16:creationId xmlns:a16="http://schemas.microsoft.com/office/drawing/2014/main" id="{00000000-0008-0000-0400-000003000000}"/>
              </a:ext>
            </a:extLst>
          </p:cNvPr>
          <p:cNvGraphicFramePr>
            <a:graphicFrameLocks/>
          </p:cNvGraphicFramePr>
          <p:nvPr>
            <p:extLst>
              <p:ext uri="{D42A27DB-BD31-4B8C-83A1-F6EECF244321}">
                <p14:modId xmlns:p14="http://schemas.microsoft.com/office/powerpoint/2010/main" val="1577157946"/>
              </p:ext>
            </p:extLst>
          </p:nvPr>
        </p:nvGraphicFramePr>
        <p:xfrm>
          <a:off x="827584" y="1340768"/>
          <a:ext cx="7056783" cy="4608512"/>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25112314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6193" y="160335"/>
            <a:ext cx="8229600" cy="1143000"/>
          </a:xfrm>
        </p:spPr>
        <p:txBody>
          <a:bodyPr/>
          <a:lstStyle/>
          <a:p>
            <a:pPr algn="l"/>
            <a:r>
              <a:rPr lang="en-US" dirty="0">
                <a:latin typeface="Garamond" panose="02020404030301010803" pitchFamily="18" charset="0"/>
              </a:rPr>
              <a:t>Introduction</a:t>
            </a:r>
            <a:endParaRPr lang="en-CA" dirty="0">
              <a:latin typeface="Garamond" panose="02020404030301010803" pitchFamily="18" charset="0"/>
            </a:endParaRPr>
          </a:p>
        </p:txBody>
      </p:sp>
      <p:sp>
        <p:nvSpPr>
          <p:cNvPr id="3" name="Content Placeholder 2"/>
          <p:cNvSpPr>
            <a:spLocks noGrp="1"/>
          </p:cNvSpPr>
          <p:nvPr>
            <p:ph sz="half" idx="1"/>
          </p:nvPr>
        </p:nvSpPr>
        <p:spPr>
          <a:xfrm>
            <a:off x="457200" y="1196753"/>
            <a:ext cx="8229600" cy="4929412"/>
          </a:xfrm>
        </p:spPr>
        <p:txBody>
          <a:bodyPr>
            <a:normAutofit fontScale="92500" lnSpcReduction="10000"/>
          </a:bodyPr>
          <a:lstStyle/>
          <a:p>
            <a:pPr marL="0" indent="0">
              <a:buNone/>
            </a:pPr>
            <a:r>
              <a:rPr lang="en-US" dirty="0">
                <a:solidFill>
                  <a:schemeClr val="bg2">
                    <a:lumMod val="10000"/>
                  </a:schemeClr>
                </a:solidFill>
                <a:latin typeface="Garamond" panose="02020404030301010803" pitchFamily="18" charset="0"/>
              </a:rPr>
              <a:t>In this presentation we provide: </a:t>
            </a:r>
          </a:p>
          <a:p>
            <a:pPr marL="0" indent="0">
              <a:buNone/>
            </a:pPr>
            <a:endParaRPr lang="en-US" dirty="0">
              <a:solidFill>
                <a:schemeClr val="bg2">
                  <a:lumMod val="10000"/>
                </a:schemeClr>
              </a:solidFill>
              <a:latin typeface="Garamond" panose="02020404030301010803" pitchFamily="18" charset="0"/>
            </a:endParaRPr>
          </a:p>
          <a:p>
            <a:pPr>
              <a:buFont typeface="Wingdings" panose="05000000000000000000" pitchFamily="2" charset="2"/>
              <a:buChar char="v"/>
            </a:pPr>
            <a:r>
              <a:rPr lang="en-CA" dirty="0">
                <a:solidFill>
                  <a:schemeClr val="bg2">
                    <a:lumMod val="10000"/>
                  </a:schemeClr>
                </a:solidFill>
                <a:latin typeface="Garamond" panose="02020404030301010803" pitchFamily="18" charset="0"/>
              </a:rPr>
              <a:t>A description of our research on developing a digital journal authenticator tool</a:t>
            </a:r>
          </a:p>
          <a:p>
            <a:pPr marL="0" indent="0">
              <a:buNone/>
            </a:pPr>
            <a:endParaRPr lang="en-US" dirty="0">
              <a:solidFill>
                <a:schemeClr val="bg2">
                  <a:lumMod val="10000"/>
                </a:schemeClr>
              </a:solidFill>
              <a:latin typeface="Garamond" panose="02020404030301010803" pitchFamily="18" charset="0"/>
            </a:endParaRPr>
          </a:p>
          <a:p>
            <a:pPr>
              <a:buFont typeface="Wingdings" panose="05000000000000000000" pitchFamily="2" charset="2"/>
              <a:buChar char="v"/>
            </a:pPr>
            <a:r>
              <a:rPr lang="en-US" dirty="0">
                <a:solidFill>
                  <a:schemeClr val="bg2">
                    <a:lumMod val="10000"/>
                  </a:schemeClr>
                </a:solidFill>
                <a:latin typeface="Garamond" panose="02020404030301010803" pitchFamily="18" charset="0"/>
              </a:rPr>
              <a:t>Briefly discuss the methodology to develop the tool</a:t>
            </a:r>
          </a:p>
          <a:p>
            <a:pPr marL="0" indent="0">
              <a:buNone/>
            </a:pPr>
            <a:endParaRPr lang="en-US" dirty="0">
              <a:solidFill>
                <a:schemeClr val="bg2">
                  <a:lumMod val="10000"/>
                </a:schemeClr>
              </a:solidFill>
              <a:latin typeface="Garamond" panose="02020404030301010803" pitchFamily="18" charset="0"/>
            </a:endParaRPr>
          </a:p>
          <a:p>
            <a:pPr>
              <a:buFont typeface="Wingdings" panose="05000000000000000000" pitchFamily="2" charset="2"/>
              <a:buChar char="v"/>
            </a:pPr>
            <a:r>
              <a:rPr lang="en-US" dirty="0">
                <a:solidFill>
                  <a:schemeClr val="bg2">
                    <a:lumMod val="10000"/>
                  </a:schemeClr>
                </a:solidFill>
                <a:latin typeface="Garamond" panose="02020404030301010803" pitchFamily="18" charset="0"/>
              </a:rPr>
              <a:t>Provide results we have obtained so far concerning patient preferences </a:t>
            </a:r>
          </a:p>
          <a:p>
            <a:pPr marL="0" indent="0">
              <a:buNone/>
            </a:pPr>
            <a:endParaRPr lang="en-US" dirty="0">
              <a:solidFill>
                <a:schemeClr val="bg2">
                  <a:lumMod val="10000"/>
                </a:schemeClr>
              </a:solidFill>
              <a:latin typeface="Garamond" panose="02020404030301010803" pitchFamily="18" charset="0"/>
            </a:endParaRPr>
          </a:p>
          <a:p>
            <a:pPr>
              <a:buFont typeface="Wingdings" panose="05000000000000000000" pitchFamily="2" charset="2"/>
              <a:buChar char="v"/>
            </a:pPr>
            <a:r>
              <a:rPr lang="en-US" dirty="0">
                <a:solidFill>
                  <a:schemeClr val="bg2">
                    <a:lumMod val="10000"/>
                  </a:schemeClr>
                </a:solidFill>
                <a:latin typeface="Garamond" panose="02020404030301010803" pitchFamily="18" charset="0"/>
              </a:rPr>
              <a:t>State the next steps for this project</a:t>
            </a:r>
            <a:endParaRPr lang="en-CA" dirty="0">
              <a:solidFill>
                <a:schemeClr val="bg2">
                  <a:lumMod val="10000"/>
                </a:schemeClr>
              </a:solidFill>
              <a:latin typeface="Garamond" panose="02020404030301010803" pitchFamily="18" charset="0"/>
            </a:endParaRPr>
          </a:p>
        </p:txBody>
      </p:sp>
    </p:spTree>
    <p:custDataLst>
      <p:tags r:id="rId1"/>
    </p:custDataLst>
    <p:extLst>
      <p:ext uri="{BB962C8B-B14F-4D97-AF65-F5344CB8AC3E}">
        <p14:creationId xmlns:p14="http://schemas.microsoft.com/office/powerpoint/2010/main" val="2027742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802883213"/>
              </p:ext>
            </p:extLst>
          </p:nvPr>
        </p:nvGraphicFramePr>
        <p:xfrm>
          <a:off x="903784" y="1844825"/>
          <a:ext cx="6980585" cy="3096343"/>
        </p:xfrm>
        <a:graphic>
          <a:graphicData uri="http://schemas.openxmlformats.org/drawingml/2006/table">
            <a:tbl>
              <a:tblPr firstRow="1">
                <a:tableStyleId>{9D7B26C5-4107-4FEC-AEDC-1716B250A1EF}</a:tableStyleId>
              </a:tblPr>
              <a:tblGrid>
                <a:gridCol w="4075912">
                  <a:extLst>
                    <a:ext uri="{9D8B030D-6E8A-4147-A177-3AD203B41FA5}">
                      <a16:colId xmlns:a16="http://schemas.microsoft.com/office/drawing/2014/main" val="779408193"/>
                    </a:ext>
                  </a:extLst>
                </a:gridCol>
                <a:gridCol w="921375">
                  <a:extLst>
                    <a:ext uri="{9D8B030D-6E8A-4147-A177-3AD203B41FA5}">
                      <a16:colId xmlns:a16="http://schemas.microsoft.com/office/drawing/2014/main" val="3230181110"/>
                    </a:ext>
                  </a:extLst>
                </a:gridCol>
                <a:gridCol w="890141">
                  <a:extLst>
                    <a:ext uri="{9D8B030D-6E8A-4147-A177-3AD203B41FA5}">
                      <a16:colId xmlns:a16="http://schemas.microsoft.com/office/drawing/2014/main" val="144573604"/>
                    </a:ext>
                  </a:extLst>
                </a:gridCol>
                <a:gridCol w="1093157">
                  <a:extLst>
                    <a:ext uri="{9D8B030D-6E8A-4147-A177-3AD203B41FA5}">
                      <a16:colId xmlns:a16="http://schemas.microsoft.com/office/drawing/2014/main" val="1393818425"/>
                    </a:ext>
                  </a:extLst>
                </a:gridCol>
              </a:tblGrid>
              <a:tr h="686737">
                <a:tc>
                  <a:txBody>
                    <a:bodyPr/>
                    <a:lstStyle/>
                    <a:p>
                      <a:pPr algn="ctr">
                        <a:lnSpc>
                          <a:spcPct val="107000"/>
                        </a:lnSpc>
                        <a:spcAft>
                          <a:spcPts val="0"/>
                        </a:spcAft>
                      </a:pPr>
                      <a:r>
                        <a:rPr lang="en-CA" sz="1400" dirty="0">
                          <a:effectLst/>
                        </a:rPr>
                        <a:t>Has reading health information you obtained online ever led you to (N=179):</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400" dirty="0">
                          <a:effectLst/>
                        </a:rPr>
                        <a:t>Yes N(%)</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400">
                          <a:effectLst/>
                        </a:rPr>
                        <a:t>No N(%)</a:t>
                      </a:r>
                      <a:endParaRPr lang="en-C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400">
                          <a:effectLst/>
                        </a:rPr>
                        <a:t>Unsure N(%)</a:t>
                      </a:r>
                      <a:endParaRPr lang="en-C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57225855"/>
                  </a:ext>
                </a:extLst>
              </a:tr>
              <a:tr h="349393">
                <a:tc>
                  <a:txBody>
                    <a:bodyPr/>
                    <a:lstStyle/>
                    <a:p>
                      <a:pPr>
                        <a:lnSpc>
                          <a:spcPct val="107000"/>
                        </a:lnSpc>
                        <a:spcAft>
                          <a:spcPts val="0"/>
                        </a:spcAft>
                      </a:pPr>
                      <a:r>
                        <a:rPr lang="en-CA" sz="1400" dirty="0">
                          <a:effectLst/>
                        </a:rPr>
                        <a:t>Make an appointment with your health care provider</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400" dirty="0">
                          <a:effectLst/>
                        </a:rPr>
                        <a:t>120 (68)</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400" dirty="0">
                          <a:effectLst/>
                        </a:rPr>
                        <a:t>57 (32)</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400">
                          <a:effectLst/>
                        </a:rPr>
                        <a:t>-</a:t>
                      </a:r>
                      <a:endParaRPr lang="en-C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65774313"/>
                  </a:ext>
                </a:extLst>
              </a:tr>
              <a:tr h="349393">
                <a:tc>
                  <a:txBody>
                    <a:bodyPr/>
                    <a:lstStyle/>
                    <a:p>
                      <a:pPr>
                        <a:lnSpc>
                          <a:spcPct val="107000"/>
                        </a:lnSpc>
                        <a:spcAft>
                          <a:spcPts val="0"/>
                        </a:spcAft>
                      </a:pPr>
                      <a:r>
                        <a:rPr lang="en-CA" sz="1400" dirty="0">
                          <a:effectLst/>
                        </a:rPr>
                        <a:t>Make a change to your behaviours or lifestyle</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400" dirty="0">
                          <a:effectLst/>
                        </a:rPr>
                        <a:t>127 (72)</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400" dirty="0">
                          <a:effectLst/>
                        </a:rPr>
                        <a:t>50 (28)</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400">
                          <a:effectLst/>
                        </a:rPr>
                        <a:t>-</a:t>
                      </a:r>
                      <a:endParaRPr lang="en-CA"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55332234"/>
                  </a:ext>
                </a:extLst>
              </a:tr>
              <a:tr h="349393">
                <a:tc>
                  <a:txBody>
                    <a:bodyPr/>
                    <a:lstStyle/>
                    <a:p>
                      <a:pPr>
                        <a:lnSpc>
                          <a:spcPct val="107000"/>
                        </a:lnSpc>
                        <a:spcAft>
                          <a:spcPts val="0"/>
                        </a:spcAft>
                      </a:pPr>
                      <a:r>
                        <a:rPr lang="en-CA" sz="1400" dirty="0">
                          <a:effectLst/>
                        </a:rPr>
                        <a:t>Make a change to a medical treatment plan</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400" dirty="0">
                          <a:effectLst/>
                        </a:rPr>
                        <a:t>60 (34)</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400" dirty="0">
                          <a:effectLst/>
                        </a:rPr>
                        <a:t>115 (66)</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400" dirty="0">
                          <a:effectLst/>
                        </a:rPr>
                        <a:t>-</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681575077"/>
                  </a:ext>
                </a:extLst>
              </a:tr>
              <a:tr h="1361427">
                <a:tc>
                  <a:txBody>
                    <a:bodyPr/>
                    <a:lstStyle/>
                    <a:p>
                      <a:pPr>
                        <a:lnSpc>
                          <a:spcPct val="107000"/>
                        </a:lnSpc>
                        <a:spcAft>
                          <a:spcPts val="0"/>
                        </a:spcAft>
                      </a:pPr>
                      <a:r>
                        <a:rPr lang="en-CA" sz="1400" dirty="0">
                          <a:effectLst/>
                        </a:rPr>
                        <a:t>Have you ever experienced a health problem or complication by making a change in behaviour/lifestyle/treatment plan as a result of reading health information online?</a:t>
                      </a:r>
                    </a:p>
                    <a:p>
                      <a:pPr>
                        <a:lnSpc>
                          <a:spcPct val="107000"/>
                        </a:lnSpc>
                        <a:spcAft>
                          <a:spcPts val="0"/>
                        </a:spcAft>
                      </a:pP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400" dirty="0">
                          <a:effectLst/>
                        </a:rPr>
                        <a:t>10 (6)</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400" dirty="0">
                          <a:effectLst/>
                        </a:rPr>
                        <a:t>148 (83)</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400" dirty="0">
                          <a:effectLst/>
                        </a:rPr>
                        <a:t>21 (12)</a:t>
                      </a:r>
                      <a:endParaRPr lang="en-CA"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026623399"/>
                  </a:ext>
                </a:extLst>
              </a:tr>
            </a:tbl>
          </a:graphicData>
        </a:graphic>
      </p:graphicFrame>
      <p:sp>
        <p:nvSpPr>
          <p:cNvPr id="6" name="Rectangle 2"/>
          <p:cNvSpPr>
            <a:spLocks noChangeArrowheads="1"/>
          </p:cNvSpPr>
          <p:nvPr/>
        </p:nvSpPr>
        <p:spPr bwMode="auto">
          <a:xfrm>
            <a:off x="827584" y="1340768"/>
            <a:ext cx="7916688"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600" b="1" i="0" u="none" strike="noStrike" cap="none" normalizeH="0" baseline="0" dirty="0">
                <a:ln>
                  <a:noFill/>
                </a:ln>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rPr>
              <a:t>Actions</a:t>
            </a:r>
            <a:r>
              <a:rPr kumimoji="0" lang="en-CA" altLang="en-US" sz="1600" b="1" i="0" u="none" strike="noStrike" cap="none" normalizeH="0" dirty="0">
                <a:ln>
                  <a:noFill/>
                </a:ln>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rPr>
              <a:t> completed by participants after reading health information on the internet</a:t>
            </a:r>
            <a:r>
              <a:rPr kumimoji="0" lang="en-CA" altLang="en-US" sz="1600" b="1" i="0" u="none" strike="noStrike" cap="none" normalizeH="0" baseline="0" dirty="0">
                <a:ln>
                  <a:noFill/>
                </a:ln>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CA" altLang="en-US" sz="1600" b="0" i="0" u="none" strike="noStrike" cap="none" normalizeH="0" baseline="0" dirty="0">
              <a:ln>
                <a:noFill/>
              </a:ln>
              <a:solidFill>
                <a:schemeClr val="bg2">
                  <a:lumMod val="10000"/>
                </a:schemeClr>
              </a:solidFill>
              <a:effectLst/>
              <a:latin typeface="Arial" panose="020B0604020202020204" pitchFamily="34" charset="0"/>
            </a:endParaRPr>
          </a:p>
        </p:txBody>
      </p:sp>
    </p:spTree>
    <p:custDataLst>
      <p:tags r:id="rId1"/>
    </p:custDataLst>
    <p:extLst>
      <p:ext uri="{BB962C8B-B14F-4D97-AF65-F5344CB8AC3E}">
        <p14:creationId xmlns:p14="http://schemas.microsoft.com/office/powerpoint/2010/main" val="12549609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1128772" y="896629"/>
            <a:ext cx="6175730" cy="3385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600" b="1" u="none" strike="noStrike" cap="none" normalizeH="0" baseline="0" dirty="0">
                <a:ln>
                  <a:noFill/>
                </a:ln>
                <a:solidFill>
                  <a:schemeClr val="bg2">
                    <a:lumMod val="10000"/>
                  </a:schemeClr>
                </a:solidFill>
                <a:effectLst/>
                <a:latin typeface="Calibri" panose="020F0502020204030204" pitchFamily="34" charset="0"/>
                <a:ea typeface="Calibri" panose="020F0502020204030204" pitchFamily="34" charset="0"/>
                <a:cs typeface="Times New Roman" panose="02020603050405020304" pitchFamily="18" charset="0"/>
              </a:rPr>
              <a:t>Resources patients use when searching for health information online</a:t>
            </a:r>
            <a:endParaRPr kumimoji="0" lang="en-CA" altLang="en-US" sz="3600" b="1" u="none" strike="noStrike" cap="none" normalizeH="0" baseline="0" dirty="0">
              <a:ln>
                <a:noFill/>
              </a:ln>
              <a:solidFill>
                <a:schemeClr val="bg2">
                  <a:lumMod val="10000"/>
                </a:schemeClr>
              </a:solidFill>
              <a:effectLst/>
              <a:latin typeface="Arial" panose="020B0604020202020204" pitchFamily="34" charset="0"/>
            </a:endParaRPr>
          </a:p>
        </p:txBody>
      </p:sp>
      <p:sp>
        <p:nvSpPr>
          <p:cNvPr id="2" name="Rectangle 1"/>
          <p:cNvSpPr/>
          <p:nvPr/>
        </p:nvSpPr>
        <p:spPr>
          <a:xfrm>
            <a:off x="5328084" y="4797152"/>
            <a:ext cx="1260140" cy="60132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6" name="Rectangle 5"/>
          <p:cNvSpPr/>
          <p:nvPr/>
        </p:nvSpPr>
        <p:spPr>
          <a:xfrm>
            <a:off x="4139952" y="4849381"/>
            <a:ext cx="1008112" cy="6046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7" name="Rectangle 6"/>
          <p:cNvSpPr/>
          <p:nvPr/>
        </p:nvSpPr>
        <p:spPr>
          <a:xfrm>
            <a:off x="4660994" y="4707538"/>
            <a:ext cx="667090" cy="39959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8" name="Rectangle 7"/>
          <p:cNvSpPr/>
          <p:nvPr/>
        </p:nvSpPr>
        <p:spPr>
          <a:xfrm>
            <a:off x="5999004" y="4874921"/>
            <a:ext cx="409200" cy="19602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graphicFrame>
        <p:nvGraphicFramePr>
          <p:cNvPr id="9" name="Chart 8">
            <a:extLst>
              <a:ext uri="{FF2B5EF4-FFF2-40B4-BE49-F238E27FC236}">
                <a16:creationId xmlns:a16="http://schemas.microsoft.com/office/drawing/2014/main" id="{00000000-0008-0000-0600-000002000000}"/>
              </a:ext>
            </a:extLst>
          </p:cNvPr>
          <p:cNvGraphicFramePr>
            <a:graphicFrameLocks/>
          </p:cNvGraphicFramePr>
          <p:nvPr>
            <p:extLst>
              <p:ext uri="{D42A27DB-BD31-4B8C-83A1-F6EECF244321}">
                <p14:modId xmlns:p14="http://schemas.microsoft.com/office/powerpoint/2010/main" val="3448896367"/>
              </p:ext>
            </p:extLst>
          </p:nvPr>
        </p:nvGraphicFramePr>
        <p:xfrm>
          <a:off x="1128772" y="1412776"/>
          <a:ext cx="6624735" cy="4300473"/>
        </p:xfrm>
        <a:graphic>
          <a:graphicData uri="http://schemas.openxmlformats.org/drawingml/2006/chart">
            <c:chart xmlns:c="http://schemas.openxmlformats.org/drawingml/2006/chart" xmlns:r="http://schemas.openxmlformats.org/officeDocument/2006/relationships" r:id="rId4"/>
          </a:graphicData>
        </a:graphic>
      </p:graphicFrame>
    </p:spTree>
    <p:custDataLst>
      <p:tags r:id="rId1"/>
    </p:custDataLst>
    <p:extLst>
      <p:ext uri="{BB962C8B-B14F-4D97-AF65-F5344CB8AC3E}">
        <p14:creationId xmlns:p14="http://schemas.microsoft.com/office/powerpoint/2010/main" val="370803998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826336254"/>
              </p:ext>
            </p:extLst>
          </p:nvPr>
        </p:nvGraphicFramePr>
        <p:xfrm>
          <a:off x="683568" y="1662772"/>
          <a:ext cx="7245378" cy="4172110"/>
        </p:xfrm>
        <a:graphic>
          <a:graphicData uri="http://schemas.openxmlformats.org/drawingml/2006/table">
            <a:tbl>
              <a:tblPr firstCol="1">
                <a:tableStyleId>{9D7B26C5-4107-4FEC-AEDC-1716B250A1EF}</a:tableStyleId>
              </a:tblPr>
              <a:tblGrid>
                <a:gridCol w="5417363">
                  <a:extLst>
                    <a:ext uri="{9D8B030D-6E8A-4147-A177-3AD203B41FA5}">
                      <a16:colId xmlns:a16="http://schemas.microsoft.com/office/drawing/2014/main" val="513544695"/>
                    </a:ext>
                  </a:extLst>
                </a:gridCol>
                <a:gridCol w="1828015">
                  <a:extLst>
                    <a:ext uri="{9D8B030D-6E8A-4147-A177-3AD203B41FA5}">
                      <a16:colId xmlns:a16="http://schemas.microsoft.com/office/drawing/2014/main" val="4155066929"/>
                    </a:ext>
                  </a:extLst>
                </a:gridCol>
              </a:tblGrid>
              <a:tr h="894022">
                <a:tc>
                  <a:txBody>
                    <a:bodyPr/>
                    <a:lstStyle/>
                    <a:p>
                      <a:pPr algn="l">
                        <a:lnSpc>
                          <a:spcPct val="107000"/>
                        </a:lnSpc>
                        <a:spcAft>
                          <a:spcPts val="0"/>
                        </a:spcAft>
                      </a:pPr>
                      <a:r>
                        <a:rPr lang="en-CA" sz="1350" dirty="0">
                          <a:effectLst/>
                        </a:rPr>
                        <a:t>How often do you read original research articles (i.e., publications produced by researchers in academic/scholarly journals) when searching for health information? </a:t>
                      </a:r>
                      <a:endParaRPr lang="en-CA" sz="1350" dirty="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tc>
                  <a:txBody>
                    <a:bodyPr/>
                    <a:lstStyle/>
                    <a:p>
                      <a:pPr algn="l">
                        <a:lnSpc>
                          <a:spcPct val="107000"/>
                        </a:lnSpc>
                        <a:spcAft>
                          <a:spcPts val="0"/>
                        </a:spcAft>
                      </a:pPr>
                      <a:r>
                        <a:rPr lang="en-CA" sz="1350" b="1" dirty="0">
                          <a:effectLst/>
                        </a:rPr>
                        <a:t>N (%) N=179</a:t>
                      </a:r>
                      <a:endParaRPr lang="en-CA" sz="1350" b="1" dirty="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extLst>
                  <a:ext uri="{0D108BD9-81ED-4DB2-BD59-A6C34878D82A}">
                    <a16:rowId xmlns:a16="http://schemas.microsoft.com/office/drawing/2014/main" val="663368841"/>
                  </a:ext>
                </a:extLst>
              </a:tr>
              <a:tr h="298008">
                <a:tc>
                  <a:txBody>
                    <a:bodyPr/>
                    <a:lstStyle/>
                    <a:p>
                      <a:pPr algn="l">
                        <a:lnSpc>
                          <a:spcPct val="107000"/>
                        </a:lnSpc>
                        <a:spcAft>
                          <a:spcPts val="0"/>
                        </a:spcAft>
                      </a:pPr>
                      <a:r>
                        <a:rPr lang="en-CA" sz="1350" b="0" dirty="0">
                          <a:effectLst/>
                        </a:rPr>
                        <a:t>Always</a:t>
                      </a:r>
                      <a:endParaRPr lang="en-CA" sz="1350" b="0" dirty="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tc>
                  <a:txBody>
                    <a:bodyPr/>
                    <a:lstStyle/>
                    <a:p>
                      <a:pPr algn="l">
                        <a:lnSpc>
                          <a:spcPct val="107000"/>
                        </a:lnSpc>
                        <a:spcAft>
                          <a:spcPts val="0"/>
                        </a:spcAft>
                      </a:pPr>
                      <a:r>
                        <a:rPr lang="en-CA" sz="1350" b="0">
                          <a:effectLst/>
                        </a:rPr>
                        <a:t>25 (14)</a:t>
                      </a:r>
                      <a:endParaRPr lang="en-CA" sz="1350" b="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extLst>
                  <a:ext uri="{0D108BD9-81ED-4DB2-BD59-A6C34878D82A}">
                    <a16:rowId xmlns:a16="http://schemas.microsoft.com/office/drawing/2014/main" val="1860028058"/>
                  </a:ext>
                </a:extLst>
              </a:tr>
              <a:tr h="298008">
                <a:tc>
                  <a:txBody>
                    <a:bodyPr/>
                    <a:lstStyle/>
                    <a:p>
                      <a:pPr algn="l">
                        <a:lnSpc>
                          <a:spcPct val="107000"/>
                        </a:lnSpc>
                        <a:spcAft>
                          <a:spcPts val="0"/>
                        </a:spcAft>
                      </a:pPr>
                      <a:r>
                        <a:rPr lang="en-CA" sz="1350" b="0" dirty="0">
                          <a:effectLst/>
                        </a:rPr>
                        <a:t>Usually</a:t>
                      </a:r>
                      <a:endParaRPr lang="en-CA" sz="1350" b="0" dirty="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tc>
                  <a:txBody>
                    <a:bodyPr/>
                    <a:lstStyle/>
                    <a:p>
                      <a:pPr algn="l">
                        <a:lnSpc>
                          <a:spcPct val="107000"/>
                        </a:lnSpc>
                        <a:spcAft>
                          <a:spcPts val="0"/>
                        </a:spcAft>
                      </a:pPr>
                      <a:r>
                        <a:rPr lang="en-CA" sz="1350" b="0" dirty="0">
                          <a:effectLst/>
                        </a:rPr>
                        <a:t>44 (25)</a:t>
                      </a:r>
                      <a:endParaRPr lang="en-CA" sz="1350" b="0" dirty="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extLst>
                  <a:ext uri="{0D108BD9-81ED-4DB2-BD59-A6C34878D82A}">
                    <a16:rowId xmlns:a16="http://schemas.microsoft.com/office/drawing/2014/main" val="370205839"/>
                  </a:ext>
                </a:extLst>
              </a:tr>
              <a:tr h="298008">
                <a:tc>
                  <a:txBody>
                    <a:bodyPr/>
                    <a:lstStyle/>
                    <a:p>
                      <a:pPr algn="l">
                        <a:lnSpc>
                          <a:spcPct val="107000"/>
                        </a:lnSpc>
                        <a:spcAft>
                          <a:spcPts val="0"/>
                        </a:spcAft>
                      </a:pPr>
                      <a:r>
                        <a:rPr lang="en-CA" sz="1350" b="0" dirty="0">
                          <a:effectLst/>
                        </a:rPr>
                        <a:t>Sometimes</a:t>
                      </a:r>
                      <a:endParaRPr lang="en-CA" sz="1350" b="0" dirty="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tc>
                  <a:txBody>
                    <a:bodyPr/>
                    <a:lstStyle/>
                    <a:p>
                      <a:pPr algn="l">
                        <a:lnSpc>
                          <a:spcPct val="107000"/>
                        </a:lnSpc>
                        <a:spcAft>
                          <a:spcPts val="0"/>
                        </a:spcAft>
                      </a:pPr>
                      <a:r>
                        <a:rPr lang="en-CA" sz="1350" b="0" dirty="0">
                          <a:effectLst/>
                        </a:rPr>
                        <a:t>66 (37)</a:t>
                      </a:r>
                      <a:endParaRPr lang="en-CA" sz="1350" b="0" dirty="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extLst>
                  <a:ext uri="{0D108BD9-81ED-4DB2-BD59-A6C34878D82A}">
                    <a16:rowId xmlns:a16="http://schemas.microsoft.com/office/drawing/2014/main" val="2528049430"/>
                  </a:ext>
                </a:extLst>
              </a:tr>
              <a:tr h="298008">
                <a:tc>
                  <a:txBody>
                    <a:bodyPr/>
                    <a:lstStyle/>
                    <a:p>
                      <a:pPr algn="l">
                        <a:lnSpc>
                          <a:spcPct val="107000"/>
                        </a:lnSpc>
                        <a:spcAft>
                          <a:spcPts val="0"/>
                        </a:spcAft>
                      </a:pPr>
                      <a:r>
                        <a:rPr lang="en-CA" sz="1350" b="0" dirty="0">
                          <a:effectLst/>
                        </a:rPr>
                        <a:t>Rarely</a:t>
                      </a:r>
                      <a:endParaRPr lang="en-CA" sz="1350" b="0" dirty="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tc>
                  <a:txBody>
                    <a:bodyPr/>
                    <a:lstStyle/>
                    <a:p>
                      <a:pPr algn="l">
                        <a:lnSpc>
                          <a:spcPct val="107000"/>
                        </a:lnSpc>
                        <a:spcAft>
                          <a:spcPts val="0"/>
                        </a:spcAft>
                      </a:pPr>
                      <a:r>
                        <a:rPr lang="en-CA" sz="1350" b="0" dirty="0">
                          <a:effectLst/>
                        </a:rPr>
                        <a:t>36 (20)</a:t>
                      </a:r>
                      <a:endParaRPr lang="en-CA" sz="1350" b="0" dirty="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extLst>
                  <a:ext uri="{0D108BD9-81ED-4DB2-BD59-A6C34878D82A}">
                    <a16:rowId xmlns:a16="http://schemas.microsoft.com/office/drawing/2014/main" val="1709991689"/>
                  </a:ext>
                </a:extLst>
              </a:tr>
              <a:tr h="298008">
                <a:tc>
                  <a:txBody>
                    <a:bodyPr/>
                    <a:lstStyle/>
                    <a:p>
                      <a:pPr algn="l">
                        <a:lnSpc>
                          <a:spcPct val="107000"/>
                        </a:lnSpc>
                        <a:spcAft>
                          <a:spcPts val="0"/>
                        </a:spcAft>
                      </a:pPr>
                      <a:r>
                        <a:rPr lang="en-CA" sz="1350" b="0" dirty="0">
                          <a:effectLst/>
                        </a:rPr>
                        <a:t>Never</a:t>
                      </a:r>
                      <a:endParaRPr lang="en-CA" sz="1350" b="0" dirty="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tc>
                  <a:txBody>
                    <a:bodyPr/>
                    <a:lstStyle/>
                    <a:p>
                      <a:pPr algn="l">
                        <a:lnSpc>
                          <a:spcPct val="107000"/>
                        </a:lnSpc>
                        <a:spcAft>
                          <a:spcPts val="0"/>
                        </a:spcAft>
                      </a:pPr>
                      <a:r>
                        <a:rPr lang="en-CA" sz="1350" b="0" dirty="0">
                          <a:effectLst/>
                        </a:rPr>
                        <a:t>8 (5)</a:t>
                      </a:r>
                      <a:endParaRPr lang="en-CA" sz="1350" b="0" dirty="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extLst>
                  <a:ext uri="{0D108BD9-81ED-4DB2-BD59-A6C34878D82A}">
                    <a16:rowId xmlns:a16="http://schemas.microsoft.com/office/drawing/2014/main" val="1416851558"/>
                  </a:ext>
                </a:extLst>
              </a:tr>
              <a:tr h="298008">
                <a:tc>
                  <a:txBody>
                    <a:bodyPr/>
                    <a:lstStyle/>
                    <a:p>
                      <a:pPr algn="l">
                        <a:lnSpc>
                          <a:spcPct val="107000"/>
                        </a:lnSpc>
                        <a:spcAft>
                          <a:spcPts val="0"/>
                        </a:spcAft>
                      </a:pPr>
                      <a:r>
                        <a:rPr lang="en-CA" sz="1350" dirty="0">
                          <a:effectLst/>
                        </a:rPr>
                        <a:t>If so, are they helpful?</a:t>
                      </a:r>
                      <a:endParaRPr lang="en-CA" sz="1350" dirty="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tc>
                  <a:txBody>
                    <a:bodyPr/>
                    <a:lstStyle/>
                    <a:p>
                      <a:pPr algn="l">
                        <a:lnSpc>
                          <a:spcPct val="107000"/>
                        </a:lnSpc>
                        <a:spcAft>
                          <a:spcPts val="0"/>
                        </a:spcAft>
                      </a:pPr>
                      <a:r>
                        <a:rPr lang="en-CA" sz="1350" b="1" dirty="0">
                          <a:effectLst/>
                        </a:rPr>
                        <a:t>N=169</a:t>
                      </a:r>
                      <a:endParaRPr lang="en-CA" sz="1350" b="1" dirty="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extLst>
                  <a:ext uri="{0D108BD9-81ED-4DB2-BD59-A6C34878D82A}">
                    <a16:rowId xmlns:a16="http://schemas.microsoft.com/office/drawing/2014/main" val="1324637836"/>
                  </a:ext>
                </a:extLst>
              </a:tr>
              <a:tr h="298008">
                <a:tc>
                  <a:txBody>
                    <a:bodyPr/>
                    <a:lstStyle/>
                    <a:p>
                      <a:pPr algn="l">
                        <a:lnSpc>
                          <a:spcPct val="107000"/>
                        </a:lnSpc>
                        <a:spcAft>
                          <a:spcPts val="0"/>
                        </a:spcAft>
                      </a:pPr>
                      <a:r>
                        <a:rPr lang="en-CA" sz="1350" b="0" dirty="0">
                          <a:effectLst/>
                        </a:rPr>
                        <a:t>Always</a:t>
                      </a:r>
                      <a:endParaRPr lang="en-CA" sz="1350" b="0" dirty="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tc>
                  <a:txBody>
                    <a:bodyPr/>
                    <a:lstStyle/>
                    <a:p>
                      <a:pPr algn="l">
                        <a:lnSpc>
                          <a:spcPct val="107000"/>
                        </a:lnSpc>
                        <a:spcAft>
                          <a:spcPts val="0"/>
                        </a:spcAft>
                      </a:pPr>
                      <a:r>
                        <a:rPr lang="en-CA" sz="1350" b="0" dirty="0">
                          <a:effectLst/>
                        </a:rPr>
                        <a:t>12 (7)</a:t>
                      </a:r>
                      <a:endParaRPr lang="en-CA" sz="1350" b="0" dirty="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extLst>
                  <a:ext uri="{0D108BD9-81ED-4DB2-BD59-A6C34878D82A}">
                    <a16:rowId xmlns:a16="http://schemas.microsoft.com/office/drawing/2014/main" val="141554843"/>
                  </a:ext>
                </a:extLst>
              </a:tr>
              <a:tr h="298008">
                <a:tc>
                  <a:txBody>
                    <a:bodyPr/>
                    <a:lstStyle/>
                    <a:p>
                      <a:pPr algn="l">
                        <a:lnSpc>
                          <a:spcPct val="107000"/>
                        </a:lnSpc>
                        <a:spcAft>
                          <a:spcPts val="0"/>
                        </a:spcAft>
                      </a:pPr>
                      <a:r>
                        <a:rPr lang="en-CA" sz="1350" b="0" dirty="0">
                          <a:effectLst/>
                        </a:rPr>
                        <a:t>Usually</a:t>
                      </a:r>
                      <a:endParaRPr lang="en-CA" sz="1350" b="0" dirty="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tc>
                  <a:txBody>
                    <a:bodyPr/>
                    <a:lstStyle/>
                    <a:p>
                      <a:pPr algn="l">
                        <a:lnSpc>
                          <a:spcPct val="107000"/>
                        </a:lnSpc>
                        <a:spcAft>
                          <a:spcPts val="0"/>
                        </a:spcAft>
                      </a:pPr>
                      <a:r>
                        <a:rPr lang="en-CA" sz="1350" b="0" dirty="0">
                          <a:effectLst/>
                        </a:rPr>
                        <a:t>69 (41)</a:t>
                      </a:r>
                      <a:endParaRPr lang="en-CA" sz="1350" b="0" dirty="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extLst>
                  <a:ext uri="{0D108BD9-81ED-4DB2-BD59-A6C34878D82A}">
                    <a16:rowId xmlns:a16="http://schemas.microsoft.com/office/drawing/2014/main" val="1867328117"/>
                  </a:ext>
                </a:extLst>
              </a:tr>
              <a:tr h="298008">
                <a:tc>
                  <a:txBody>
                    <a:bodyPr/>
                    <a:lstStyle/>
                    <a:p>
                      <a:pPr algn="l">
                        <a:lnSpc>
                          <a:spcPct val="107000"/>
                        </a:lnSpc>
                        <a:spcAft>
                          <a:spcPts val="0"/>
                        </a:spcAft>
                      </a:pPr>
                      <a:r>
                        <a:rPr lang="en-CA" sz="1350" b="0" dirty="0">
                          <a:effectLst/>
                        </a:rPr>
                        <a:t>Sometimes</a:t>
                      </a:r>
                      <a:endParaRPr lang="en-CA" sz="1350" b="0" dirty="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tc>
                  <a:txBody>
                    <a:bodyPr/>
                    <a:lstStyle/>
                    <a:p>
                      <a:pPr algn="l">
                        <a:lnSpc>
                          <a:spcPct val="107000"/>
                        </a:lnSpc>
                        <a:spcAft>
                          <a:spcPts val="0"/>
                        </a:spcAft>
                      </a:pPr>
                      <a:r>
                        <a:rPr lang="en-CA" sz="1350" b="0" dirty="0">
                          <a:effectLst/>
                        </a:rPr>
                        <a:t>78 (46)</a:t>
                      </a:r>
                      <a:endParaRPr lang="en-CA" sz="1350" b="0" dirty="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extLst>
                  <a:ext uri="{0D108BD9-81ED-4DB2-BD59-A6C34878D82A}">
                    <a16:rowId xmlns:a16="http://schemas.microsoft.com/office/drawing/2014/main" val="87584281"/>
                  </a:ext>
                </a:extLst>
              </a:tr>
              <a:tr h="298008">
                <a:tc>
                  <a:txBody>
                    <a:bodyPr/>
                    <a:lstStyle/>
                    <a:p>
                      <a:pPr algn="l">
                        <a:lnSpc>
                          <a:spcPct val="107000"/>
                        </a:lnSpc>
                        <a:spcAft>
                          <a:spcPts val="0"/>
                        </a:spcAft>
                      </a:pPr>
                      <a:r>
                        <a:rPr lang="en-CA" sz="1350" b="0" dirty="0">
                          <a:effectLst/>
                        </a:rPr>
                        <a:t>Rarely</a:t>
                      </a:r>
                      <a:endParaRPr lang="en-CA" sz="1350" b="0" dirty="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tc>
                  <a:txBody>
                    <a:bodyPr/>
                    <a:lstStyle/>
                    <a:p>
                      <a:pPr algn="l">
                        <a:lnSpc>
                          <a:spcPct val="107000"/>
                        </a:lnSpc>
                        <a:spcAft>
                          <a:spcPts val="0"/>
                        </a:spcAft>
                      </a:pPr>
                      <a:r>
                        <a:rPr lang="en-CA" sz="1350" b="0" dirty="0">
                          <a:effectLst/>
                        </a:rPr>
                        <a:t>9 (5)</a:t>
                      </a:r>
                      <a:endParaRPr lang="en-CA" sz="1350" b="0" dirty="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extLst>
                  <a:ext uri="{0D108BD9-81ED-4DB2-BD59-A6C34878D82A}">
                    <a16:rowId xmlns:a16="http://schemas.microsoft.com/office/drawing/2014/main" val="1503693839"/>
                  </a:ext>
                </a:extLst>
              </a:tr>
              <a:tr h="298008">
                <a:tc>
                  <a:txBody>
                    <a:bodyPr/>
                    <a:lstStyle/>
                    <a:p>
                      <a:pPr algn="l">
                        <a:lnSpc>
                          <a:spcPct val="107000"/>
                        </a:lnSpc>
                        <a:spcAft>
                          <a:spcPts val="0"/>
                        </a:spcAft>
                      </a:pPr>
                      <a:r>
                        <a:rPr lang="en-CA" sz="1350" b="0">
                          <a:effectLst/>
                        </a:rPr>
                        <a:t>Never</a:t>
                      </a:r>
                      <a:endParaRPr lang="en-CA" sz="1350" b="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tc>
                  <a:txBody>
                    <a:bodyPr/>
                    <a:lstStyle/>
                    <a:p>
                      <a:pPr algn="l">
                        <a:lnSpc>
                          <a:spcPct val="107000"/>
                        </a:lnSpc>
                        <a:spcAft>
                          <a:spcPts val="0"/>
                        </a:spcAft>
                      </a:pPr>
                      <a:r>
                        <a:rPr lang="en-CA" sz="1350" b="0" dirty="0">
                          <a:effectLst/>
                        </a:rPr>
                        <a:t>1 (1)</a:t>
                      </a:r>
                      <a:endParaRPr lang="en-CA" sz="1350" b="0" dirty="0">
                        <a:effectLst/>
                        <a:latin typeface="Calibri" panose="020F0502020204030204" pitchFamily="34" charset="0"/>
                        <a:ea typeface="Calibri" panose="020F0502020204030204" pitchFamily="34" charset="0"/>
                        <a:cs typeface="Times New Roman" panose="02020603050405020304" pitchFamily="18" charset="0"/>
                      </a:endParaRPr>
                    </a:p>
                  </a:txBody>
                  <a:tcPr marL="61503" marR="61503" marT="0" marB="0"/>
                </a:tc>
                <a:extLst>
                  <a:ext uri="{0D108BD9-81ED-4DB2-BD59-A6C34878D82A}">
                    <a16:rowId xmlns:a16="http://schemas.microsoft.com/office/drawing/2014/main" val="3769876941"/>
                  </a:ext>
                </a:extLst>
              </a:tr>
            </a:tbl>
          </a:graphicData>
        </a:graphic>
      </p:graphicFrame>
      <p:sp>
        <p:nvSpPr>
          <p:cNvPr id="3" name="Rectangle 1"/>
          <p:cNvSpPr>
            <a:spLocks noChangeArrowheads="1"/>
          </p:cNvSpPr>
          <p:nvPr/>
        </p:nvSpPr>
        <p:spPr bwMode="auto">
          <a:xfrm>
            <a:off x="1187624" y="908720"/>
            <a:ext cx="424847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400" b="1" i="0" u="none" strike="noStrike" cap="none" normalizeH="0" baseline="0" dirty="0">
                <a:ln>
                  <a:noFill/>
                </a:ln>
                <a:solidFill>
                  <a:schemeClr val="bg2">
                    <a:lumMod val="10000"/>
                  </a:schemeClr>
                </a:solidFill>
                <a:effectLst/>
                <a:latin typeface="+mj-lt"/>
                <a:ea typeface="Calibri" panose="020F0502020204030204" pitchFamily="34" charset="0"/>
                <a:cs typeface="Times New Roman" panose="02020603050405020304" pitchFamily="18" charset="0"/>
              </a:rPr>
              <a:t> </a:t>
            </a:r>
            <a:endParaRPr kumimoji="0" lang="en-CA" altLang="en-US" sz="1400" b="0" i="0" u="none" strike="noStrike" cap="none" normalizeH="0" baseline="0" dirty="0">
              <a:ln>
                <a:noFill/>
              </a:ln>
              <a:solidFill>
                <a:schemeClr val="bg2">
                  <a:lumMod val="10000"/>
                </a:schemeClr>
              </a:solidFill>
              <a:effectLst/>
              <a:latin typeface="+mj-l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CA" altLang="en-US" sz="1800" b="0" i="0" u="none" strike="noStrike" cap="none" normalizeH="0" baseline="0" dirty="0">
              <a:ln>
                <a:noFill/>
              </a:ln>
              <a:solidFill>
                <a:schemeClr val="tx1"/>
              </a:solidFill>
              <a:effectLst/>
              <a:latin typeface="Arial" panose="020B0604020202020204" pitchFamily="34" charset="0"/>
            </a:endParaRPr>
          </a:p>
        </p:txBody>
      </p:sp>
      <p:sp>
        <p:nvSpPr>
          <p:cNvPr id="4" name="TextBox 3"/>
          <p:cNvSpPr txBox="1"/>
          <p:nvPr/>
        </p:nvSpPr>
        <p:spPr>
          <a:xfrm>
            <a:off x="683568" y="1154941"/>
            <a:ext cx="3318537" cy="338554"/>
          </a:xfrm>
          <a:prstGeom prst="rect">
            <a:avLst/>
          </a:prstGeom>
          <a:noFill/>
        </p:spPr>
        <p:txBody>
          <a:bodyPr wrap="none" rtlCol="0">
            <a:spAutoFit/>
          </a:bodyPr>
          <a:lstStyle/>
          <a:p>
            <a:r>
              <a:rPr lang="en-US" sz="1600" b="1" dirty="0">
                <a:solidFill>
                  <a:schemeClr val="bg2">
                    <a:lumMod val="10000"/>
                  </a:schemeClr>
                </a:solidFill>
              </a:rPr>
              <a:t>Navigating health information online</a:t>
            </a:r>
            <a:endParaRPr lang="en-CA" sz="1600" b="1" dirty="0">
              <a:solidFill>
                <a:schemeClr val="bg2">
                  <a:lumMod val="10000"/>
                </a:schemeClr>
              </a:solidFill>
            </a:endParaRPr>
          </a:p>
        </p:txBody>
      </p:sp>
    </p:spTree>
    <p:custDataLst>
      <p:tags r:id="rId1"/>
    </p:custDataLst>
    <p:extLst>
      <p:ext uri="{BB962C8B-B14F-4D97-AF65-F5344CB8AC3E}">
        <p14:creationId xmlns:p14="http://schemas.microsoft.com/office/powerpoint/2010/main" val="187109512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sz="half" idx="1"/>
            <p:extLst>
              <p:ext uri="{D42A27DB-BD31-4B8C-83A1-F6EECF244321}">
                <p14:modId xmlns:p14="http://schemas.microsoft.com/office/powerpoint/2010/main" val="3266374791"/>
              </p:ext>
            </p:extLst>
          </p:nvPr>
        </p:nvGraphicFramePr>
        <p:xfrm>
          <a:off x="641350" y="1268765"/>
          <a:ext cx="7099002" cy="4464495"/>
        </p:xfrm>
        <a:graphic>
          <a:graphicData uri="http://schemas.openxmlformats.org/drawingml/2006/table">
            <a:tbl>
              <a:tblPr>
                <a:tableStyleId>{9D7B26C5-4107-4FEC-AEDC-1716B250A1EF}</a:tableStyleId>
              </a:tblPr>
              <a:tblGrid>
                <a:gridCol w="5919929">
                  <a:extLst>
                    <a:ext uri="{9D8B030D-6E8A-4147-A177-3AD203B41FA5}">
                      <a16:colId xmlns:a16="http://schemas.microsoft.com/office/drawing/2014/main" val="915387600"/>
                    </a:ext>
                  </a:extLst>
                </a:gridCol>
                <a:gridCol w="1179073">
                  <a:extLst>
                    <a:ext uri="{9D8B030D-6E8A-4147-A177-3AD203B41FA5}">
                      <a16:colId xmlns:a16="http://schemas.microsoft.com/office/drawing/2014/main" val="3589690385"/>
                    </a:ext>
                  </a:extLst>
                </a:gridCol>
              </a:tblGrid>
              <a:tr h="892899">
                <a:tc>
                  <a:txBody>
                    <a:bodyPr/>
                    <a:lstStyle/>
                    <a:p>
                      <a:pPr algn="l" fontAlgn="b"/>
                      <a:r>
                        <a:rPr lang="en-US" sz="1350" b="1" u="none" strike="noStrike" dirty="0">
                          <a:effectLst/>
                        </a:rPr>
                        <a:t>Do you find it difficult to know if the health information you are reading online is based on reliable research evidence?</a:t>
                      </a:r>
                      <a:endParaRPr lang="en-US" sz="1350" b="1"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CA" sz="1350" b="1" u="none" strike="noStrike" dirty="0">
                          <a:effectLst/>
                        </a:rPr>
                        <a:t>N=177</a:t>
                      </a:r>
                      <a:endParaRPr lang="en-CA" sz="135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684217279"/>
                  </a:ext>
                </a:extLst>
              </a:tr>
              <a:tr h="297633">
                <a:tc>
                  <a:txBody>
                    <a:bodyPr/>
                    <a:lstStyle/>
                    <a:p>
                      <a:pPr algn="l" fontAlgn="b"/>
                      <a:r>
                        <a:rPr lang="en-CA" sz="1350" u="none" strike="noStrike" dirty="0">
                          <a:effectLst/>
                        </a:rPr>
                        <a:t>Always</a:t>
                      </a:r>
                      <a:endParaRPr lang="en-CA" sz="135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CA" sz="1350" u="none" strike="noStrike">
                          <a:effectLst/>
                        </a:rPr>
                        <a:t>10 (5.7)</a:t>
                      </a:r>
                      <a:endParaRPr lang="en-CA" sz="135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353282854"/>
                  </a:ext>
                </a:extLst>
              </a:tr>
              <a:tr h="297633">
                <a:tc>
                  <a:txBody>
                    <a:bodyPr/>
                    <a:lstStyle/>
                    <a:p>
                      <a:pPr algn="l" fontAlgn="b"/>
                      <a:r>
                        <a:rPr lang="en-CA" sz="1350" u="none" strike="noStrike" dirty="0">
                          <a:effectLst/>
                        </a:rPr>
                        <a:t>Usually</a:t>
                      </a:r>
                      <a:endParaRPr lang="en-CA" sz="135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CA" sz="1350" u="none" strike="noStrike">
                          <a:effectLst/>
                        </a:rPr>
                        <a:t>32 (18.1)</a:t>
                      </a:r>
                      <a:endParaRPr lang="en-CA" sz="135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543625912"/>
                  </a:ext>
                </a:extLst>
              </a:tr>
              <a:tr h="297633">
                <a:tc>
                  <a:txBody>
                    <a:bodyPr/>
                    <a:lstStyle/>
                    <a:p>
                      <a:pPr algn="l" fontAlgn="b"/>
                      <a:r>
                        <a:rPr lang="en-CA" sz="1350" u="none" strike="noStrike" dirty="0">
                          <a:effectLst/>
                        </a:rPr>
                        <a:t>Sometimes</a:t>
                      </a:r>
                      <a:endParaRPr lang="en-CA" sz="135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CA" sz="1350" u="none" strike="noStrike">
                          <a:effectLst/>
                        </a:rPr>
                        <a:t>92 (52)</a:t>
                      </a:r>
                      <a:endParaRPr lang="en-CA" sz="135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779847401"/>
                  </a:ext>
                </a:extLst>
              </a:tr>
              <a:tr h="297633">
                <a:tc>
                  <a:txBody>
                    <a:bodyPr/>
                    <a:lstStyle/>
                    <a:p>
                      <a:pPr algn="l" fontAlgn="b"/>
                      <a:r>
                        <a:rPr lang="en-CA" sz="1350" u="none" strike="noStrike">
                          <a:effectLst/>
                        </a:rPr>
                        <a:t>Rarely</a:t>
                      </a:r>
                      <a:endParaRPr lang="en-CA" sz="135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CA" sz="1350" u="none" strike="noStrike">
                          <a:effectLst/>
                        </a:rPr>
                        <a:t>40 (22.6)</a:t>
                      </a:r>
                      <a:endParaRPr lang="en-CA" sz="135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516123537"/>
                  </a:ext>
                </a:extLst>
              </a:tr>
              <a:tr h="297633">
                <a:tc>
                  <a:txBody>
                    <a:bodyPr/>
                    <a:lstStyle/>
                    <a:p>
                      <a:pPr algn="l" fontAlgn="b"/>
                      <a:r>
                        <a:rPr lang="en-CA" sz="1350" u="none" strike="noStrike">
                          <a:effectLst/>
                        </a:rPr>
                        <a:t>Never</a:t>
                      </a:r>
                      <a:endParaRPr lang="en-CA" sz="135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CA" sz="1350" u="none" strike="noStrike">
                          <a:effectLst/>
                        </a:rPr>
                        <a:t>3 (1.7)</a:t>
                      </a:r>
                      <a:endParaRPr lang="en-CA" sz="135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585401951"/>
                  </a:ext>
                </a:extLst>
              </a:tr>
              <a:tr h="297633">
                <a:tc>
                  <a:txBody>
                    <a:bodyPr/>
                    <a:lstStyle/>
                    <a:p>
                      <a:pPr algn="l" fontAlgn="b"/>
                      <a:r>
                        <a:rPr lang="en-US" sz="1350" b="1" u="none" strike="noStrike" dirty="0">
                          <a:effectLst/>
                        </a:rPr>
                        <a:t>Have you ever heard of a 'predatory journal'?</a:t>
                      </a:r>
                      <a:endParaRPr lang="en-US" sz="1350" b="1"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CA" sz="1350" b="1" u="none" strike="noStrike" dirty="0">
                          <a:effectLst/>
                        </a:rPr>
                        <a:t>N=176</a:t>
                      </a:r>
                      <a:endParaRPr lang="en-CA" sz="135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11555146"/>
                  </a:ext>
                </a:extLst>
              </a:tr>
              <a:tr h="297633">
                <a:tc>
                  <a:txBody>
                    <a:bodyPr/>
                    <a:lstStyle/>
                    <a:p>
                      <a:pPr algn="l" fontAlgn="b"/>
                      <a:r>
                        <a:rPr lang="en-CA" sz="1350" u="none" strike="noStrike" dirty="0">
                          <a:effectLst/>
                        </a:rPr>
                        <a:t>Yes</a:t>
                      </a:r>
                      <a:endParaRPr lang="en-CA" sz="135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CA" sz="1350" u="none" strike="noStrike" dirty="0">
                          <a:effectLst/>
                        </a:rPr>
                        <a:t>78 (44.3)</a:t>
                      </a:r>
                      <a:endParaRPr lang="en-CA" sz="135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742874771"/>
                  </a:ext>
                </a:extLst>
              </a:tr>
              <a:tr h="297633">
                <a:tc>
                  <a:txBody>
                    <a:bodyPr/>
                    <a:lstStyle/>
                    <a:p>
                      <a:pPr algn="l" fontAlgn="b"/>
                      <a:r>
                        <a:rPr lang="en-CA" sz="1350" u="none" strike="noStrike">
                          <a:effectLst/>
                        </a:rPr>
                        <a:t>No</a:t>
                      </a:r>
                      <a:endParaRPr lang="en-CA" sz="135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CA" sz="1350" u="none" strike="noStrike">
                          <a:effectLst/>
                        </a:rPr>
                        <a:t>86 (48.9)</a:t>
                      </a:r>
                      <a:endParaRPr lang="en-CA" sz="135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83849833"/>
                  </a:ext>
                </a:extLst>
              </a:tr>
              <a:tr h="297633">
                <a:tc>
                  <a:txBody>
                    <a:bodyPr/>
                    <a:lstStyle/>
                    <a:p>
                      <a:pPr algn="l" fontAlgn="b"/>
                      <a:r>
                        <a:rPr lang="en-CA" sz="1350" u="none" strike="noStrike">
                          <a:effectLst/>
                        </a:rPr>
                        <a:t>Unsure</a:t>
                      </a:r>
                      <a:endParaRPr lang="en-CA" sz="135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CA" sz="1350" u="none" strike="noStrike">
                          <a:effectLst/>
                        </a:rPr>
                        <a:t>12 (6.8)</a:t>
                      </a:r>
                      <a:endParaRPr lang="en-CA" sz="135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572427787"/>
                  </a:ext>
                </a:extLst>
              </a:tr>
              <a:tr h="297633">
                <a:tc>
                  <a:txBody>
                    <a:bodyPr/>
                    <a:lstStyle/>
                    <a:p>
                      <a:pPr algn="l" fontAlgn="b"/>
                      <a:r>
                        <a:rPr lang="en-US" sz="1350" b="1" u="none" strike="noStrike" dirty="0">
                          <a:effectLst/>
                        </a:rPr>
                        <a:t>How did you first learn about predatory journals?</a:t>
                      </a:r>
                      <a:endParaRPr lang="en-US" sz="1350" b="1" i="0" u="none" strike="noStrike" dirty="0">
                        <a:solidFill>
                          <a:srgbClr val="333333"/>
                        </a:solidFill>
                        <a:effectLst/>
                        <a:latin typeface="Calibri" panose="020F0502020204030204" pitchFamily="34" charset="0"/>
                      </a:endParaRPr>
                    </a:p>
                  </a:txBody>
                  <a:tcPr marL="6350" marR="6350" marT="6350" marB="0" anchor="b"/>
                </a:tc>
                <a:tc>
                  <a:txBody>
                    <a:bodyPr/>
                    <a:lstStyle/>
                    <a:p>
                      <a:pPr algn="l" fontAlgn="b"/>
                      <a:r>
                        <a:rPr lang="en-CA" sz="1350" b="1" u="none" strike="noStrike" dirty="0">
                          <a:effectLst/>
                        </a:rPr>
                        <a:t>N=176</a:t>
                      </a:r>
                      <a:endParaRPr lang="en-CA" sz="1350" b="1"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938473626"/>
                  </a:ext>
                </a:extLst>
              </a:tr>
              <a:tr h="297633">
                <a:tc>
                  <a:txBody>
                    <a:bodyPr/>
                    <a:lstStyle/>
                    <a:p>
                      <a:pPr algn="l" fontAlgn="b"/>
                      <a:r>
                        <a:rPr lang="en-CA" sz="1350" u="none" strike="noStrike">
                          <a:effectLst/>
                        </a:rPr>
                        <a:t>From this research project</a:t>
                      </a:r>
                      <a:endParaRPr lang="en-CA" sz="1350" b="0" i="0" u="none" strike="noStrike">
                        <a:solidFill>
                          <a:srgbClr val="000000"/>
                        </a:solidFill>
                        <a:effectLst/>
                        <a:latin typeface="Calibri" panose="020F0502020204030204" pitchFamily="34" charset="0"/>
                      </a:endParaRPr>
                    </a:p>
                  </a:txBody>
                  <a:tcPr marL="6350" marR="6350" marT="6350" marB="0" anchor="b"/>
                </a:tc>
                <a:tc>
                  <a:txBody>
                    <a:bodyPr/>
                    <a:lstStyle/>
                    <a:p>
                      <a:pPr algn="l" fontAlgn="b"/>
                      <a:r>
                        <a:rPr lang="en-CA" sz="1350" u="none" strike="noStrike">
                          <a:effectLst/>
                        </a:rPr>
                        <a:t>91 (51.7)</a:t>
                      </a:r>
                      <a:endParaRPr lang="en-CA" sz="1350" b="0" i="0" u="none" strike="noStrike">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1584600851"/>
                  </a:ext>
                </a:extLst>
              </a:tr>
              <a:tr h="297633">
                <a:tc>
                  <a:txBody>
                    <a:bodyPr/>
                    <a:lstStyle/>
                    <a:p>
                      <a:pPr algn="l" fontAlgn="b"/>
                      <a:r>
                        <a:rPr lang="en-CA" sz="1350" u="none" strike="noStrike" dirty="0">
                          <a:effectLst/>
                        </a:rPr>
                        <a:t>Other (please specify)</a:t>
                      </a:r>
                      <a:endParaRPr lang="en-CA" sz="1350" b="0" i="0" u="none" strike="noStrike" dirty="0">
                        <a:solidFill>
                          <a:srgbClr val="000000"/>
                        </a:solidFill>
                        <a:effectLst/>
                        <a:latin typeface="Calibri" panose="020F0502020204030204" pitchFamily="34" charset="0"/>
                      </a:endParaRPr>
                    </a:p>
                  </a:txBody>
                  <a:tcPr marL="6350" marR="6350" marT="6350" marB="0" anchor="b"/>
                </a:tc>
                <a:tc>
                  <a:txBody>
                    <a:bodyPr/>
                    <a:lstStyle/>
                    <a:p>
                      <a:pPr algn="l" fontAlgn="b"/>
                      <a:r>
                        <a:rPr lang="en-CA" sz="1350" u="none" strike="noStrike" dirty="0">
                          <a:effectLst/>
                        </a:rPr>
                        <a:t>85 (48.3)</a:t>
                      </a:r>
                      <a:endParaRPr lang="en-CA" sz="1350" b="0" i="0" u="none" strike="noStrike" dirty="0">
                        <a:solidFill>
                          <a:srgbClr val="000000"/>
                        </a:solidFill>
                        <a:effectLst/>
                        <a:latin typeface="Calibri" panose="020F0502020204030204" pitchFamily="34" charset="0"/>
                      </a:endParaRPr>
                    </a:p>
                  </a:txBody>
                  <a:tcPr marL="6350" marR="6350" marT="6350" marB="0" anchor="b"/>
                </a:tc>
                <a:extLst>
                  <a:ext uri="{0D108BD9-81ED-4DB2-BD59-A6C34878D82A}">
                    <a16:rowId xmlns:a16="http://schemas.microsoft.com/office/drawing/2014/main" val="2526025217"/>
                  </a:ext>
                </a:extLst>
              </a:tr>
            </a:tbl>
          </a:graphicData>
        </a:graphic>
      </p:graphicFrame>
    </p:spTree>
    <p:custDataLst>
      <p:tags r:id="rId1"/>
    </p:custDataLst>
    <p:extLst>
      <p:ext uri="{BB962C8B-B14F-4D97-AF65-F5344CB8AC3E}">
        <p14:creationId xmlns:p14="http://schemas.microsoft.com/office/powerpoint/2010/main" val="10399659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latin typeface="Garamond" panose="02020404030301010803" pitchFamily="18" charset="0"/>
              </a:rPr>
              <a:t>Thematic content analysis</a:t>
            </a:r>
            <a:endParaRPr lang="en-CA" dirty="0">
              <a:latin typeface="Garamond" panose="02020404030301010803" pitchFamily="18" charset="0"/>
            </a:endParaRPr>
          </a:p>
        </p:txBody>
      </p:sp>
      <p:sp>
        <p:nvSpPr>
          <p:cNvPr id="5" name="TextBox 4"/>
          <p:cNvSpPr txBox="1"/>
          <p:nvPr/>
        </p:nvSpPr>
        <p:spPr>
          <a:xfrm>
            <a:off x="215737" y="1562994"/>
            <a:ext cx="8316704" cy="461665"/>
          </a:xfrm>
          <a:prstGeom prst="rect">
            <a:avLst/>
          </a:prstGeom>
          <a:noFill/>
        </p:spPr>
        <p:txBody>
          <a:bodyPr wrap="square" rtlCol="0">
            <a:spAutoFit/>
          </a:bodyPr>
          <a:lstStyle/>
          <a:p>
            <a:endParaRPr lang="en-CA" sz="2400" b="1" dirty="0">
              <a:solidFill>
                <a:schemeClr val="bg2">
                  <a:lumMod val="10000"/>
                </a:schemeClr>
              </a:solidFill>
              <a:latin typeface="Garamond" panose="02020404030301010803" pitchFamily="18" charset="0"/>
            </a:endParaRPr>
          </a:p>
        </p:txBody>
      </p:sp>
      <p:graphicFrame>
        <p:nvGraphicFramePr>
          <p:cNvPr id="6" name="Diagram 5"/>
          <p:cNvGraphicFramePr/>
          <p:nvPr>
            <p:extLst>
              <p:ext uri="{D42A27DB-BD31-4B8C-83A1-F6EECF244321}">
                <p14:modId xmlns:p14="http://schemas.microsoft.com/office/powerpoint/2010/main" val="683345567"/>
              </p:ext>
            </p:extLst>
          </p:nvPr>
        </p:nvGraphicFramePr>
        <p:xfrm>
          <a:off x="812722" y="1563406"/>
          <a:ext cx="7518556" cy="497580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ustDataLst>
      <p:tags r:id="rId1"/>
    </p:custDataLst>
    <p:extLst>
      <p:ext uri="{BB962C8B-B14F-4D97-AF65-F5344CB8AC3E}">
        <p14:creationId xmlns:p14="http://schemas.microsoft.com/office/powerpoint/2010/main" val="11195003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latin typeface="Garamond" panose="02020404030301010803" pitchFamily="18" charset="0"/>
              </a:rPr>
              <a:t>Survey results</a:t>
            </a:r>
            <a:endParaRPr lang="en-CA" dirty="0">
              <a:latin typeface="Garamond" panose="02020404030301010803" pitchFamily="18" charset="0"/>
            </a:endParaRPr>
          </a:p>
        </p:txBody>
      </p:sp>
      <p:sp>
        <p:nvSpPr>
          <p:cNvPr id="3" name="Content Placeholder 2"/>
          <p:cNvSpPr>
            <a:spLocks noGrp="1"/>
          </p:cNvSpPr>
          <p:nvPr>
            <p:ph sz="half" idx="1"/>
          </p:nvPr>
        </p:nvSpPr>
        <p:spPr>
          <a:xfrm>
            <a:off x="457200" y="1600201"/>
            <a:ext cx="8003232" cy="1828799"/>
          </a:xfrm>
        </p:spPr>
        <p:txBody>
          <a:bodyPr>
            <a:normAutofit fontScale="85000" lnSpcReduction="20000"/>
          </a:bodyPr>
          <a:lstStyle/>
          <a:p>
            <a:pPr marL="0" indent="0">
              <a:buNone/>
            </a:pPr>
            <a:r>
              <a:rPr lang="en-US" dirty="0">
                <a:solidFill>
                  <a:schemeClr val="bg2">
                    <a:lumMod val="10000"/>
                  </a:schemeClr>
                </a:solidFill>
                <a:latin typeface="Garamond" panose="02020404030301010803" pitchFamily="18" charset="0"/>
              </a:rPr>
              <a:t>The following five slides display results from our three text-based questions that we analyzed through thematic content analysis.</a:t>
            </a:r>
          </a:p>
          <a:p>
            <a:pPr marL="0" indent="0">
              <a:buNone/>
            </a:pPr>
            <a:endParaRPr lang="en-US" dirty="0">
              <a:solidFill>
                <a:schemeClr val="bg2">
                  <a:lumMod val="10000"/>
                </a:schemeClr>
              </a:solidFill>
              <a:latin typeface="Garamond" panose="02020404030301010803" pitchFamily="18" charset="0"/>
            </a:endParaRPr>
          </a:p>
          <a:p>
            <a:pPr marL="0" indent="0">
              <a:buNone/>
            </a:pPr>
            <a:r>
              <a:rPr lang="en-US" dirty="0">
                <a:solidFill>
                  <a:schemeClr val="bg2">
                    <a:lumMod val="10000"/>
                  </a:schemeClr>
                </a:solidFill>
                <a:latin typeface="Garamond" panose="02020404030301010803" pitchFamily="18" charset="0"/>
              </a:rPr>
              <a:t>We display the themes we established for each question and the individual codes from responses</a:t>
            </a:r>
            <a:endParaRPr lang="en-CA" dirty="0">
              <a:solidFill>
                <a:schemeClr val="bg2">
                  <a:lumMod val="10000"/>
                </a:schemeClr>
              </a:solidFill>
              <a:latin typeface="Garamond" panose="02020404030301010803" pitchFamily="18" charset="0"/>
            </a:endParaRPr>
          </a:p>
        </p:txBody>
      </p:sp>
    </p:spTree>
    <p:custDataLst>
      <p:tags r:id="rId1"/>
    </p:custDataLst>
    <p:extLst>
      <p:ext uri="{BB962C8B-B14F-4D97-AF65-F5344CB8AC3E}">
        <p14:creationId xmlns:p14="http://schemas.microsoft.com/office/powerpoint/2010/main" val="35275134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1143000"/>
          </a:xfrm>
        </p:spPr>
        <p:txBody>
          <a:bodyPr>
            <a:noAutofit/>
          </a:bodyPr>
          <a:lstStyle/>
          <a:p>
            <a:pPr algn="l"/>
            <a:r>
              <a:rPr lang="en-US" sz="2400" dirty="0">
                <a:solidFill>
                  <a:schemeClr val="bg2">
                    <a:lumMod val="10000"/>
                  </a:schemeClr>
                </a:solidFill>
                <a:latin typeface="Garamond" panose="02020404030301010803" pitchFamily="18" charset="0"/>
              </a:rPr>
              <a:t>How do you determine whether the health information found on the Internet is accurate?</a:t>
            </a:r>
            <a:endParaRPr lang="en-CA" sz="2400" dirty="0">
              <a:solidFill>
                <a:schemeClr val="bg2">
                  <a:lumMod val="10000"/>
                </a:schemeClr>
              </a:solidFill>
              <a:latin typeface="Garamond" panose="02020404030301010803" pitchFamily="18" charset="0"/>
            </a:endParaRPr>
          </a:p>
        </p:txBody>
      </p:sp>
      <p:graphicFrame>
        <p:nvGraphicFramePr>
          <p:cNvPr id="3" name="Diagram 2"/>
          <p:cNvGraphicFramePr/>
          <p:nvPr>
            <p:extLst>
              <p:ext uri="{D42A27DB-BD31-4B8C-83A1-F6EECF244321}">
                <p14:modId xmlns:p14="http://schemas.microsoft.com/office/powerpoint/2010/main" val="719043716"/>
              </p:ext>
            </p:extLst>
          </p:nvPr>
        </p:nvGraphicFramePr>
        <p:xfrm>
          <a:off x="1524000" y="198884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p:cNvSpPr txBox="1"/>
          <p:nvPr/>
        </p:nvSpPr>
        <p:spPr>
          <a:xfrm>
            <a:off x="2375982" y="1619672"/>
            <a:ext cx="4392035" cy="400110"/>
          </a:xfrm>
          <a:prstGeom prst="rect">
            <a:avLst/>
          </a:prstGeom>
          <a:noFill/>
        </p:spPr>
        <p:txBody>
          <a:bodyPr wrap="square" rtlCol="0">
            <a:spAutoFit/>
          </a:bodyPr>
          <a:lstStyle/>
          <a:p>
            <a:pPr algn="ctr"/>
            <a:r>
              <a:rPr lang="en-US" sz="2000" b="1" dirty="0">
                <a:solidFill>
                  <a:schemeClr val="bg2">
                    <a:lumMod val="10000"/>
                  </a:schemeClr>
                </a:solidFill>
                <a:latin typeface="Garamond" panose="02020404030301010803" pitchFamily="18" charset="0"/>
              </a:rPr>
              <a:t>“Check the integrity of the piece”</a:t>
            </a:r>
            <a:endParaRPr lang="en-CA" sz="2000" b="1" dirty="0">
              <a:solidFill>
                <a:schemeClr val="bg2">
                  <a:lumMod val="10000"/>
                </a:schemeClr>
              </a:solidFill>
              <a:latin typeface="Garamond" panose="02020404030301010803" pitchFamily="18" charset="0"/>
            </a:endParaRPr>
          </a:p>
        </p:txBody>
      </p:sp>
    </p:spTree>
    <p:custDataLst>
      <p:tags r:id="rId1"/>
    </p:custDataLst>
    <p:extLst>
      <p:ext uri="{BB962C8B-B14F-4D97-AF65-F5344CB8AC3E}">
        <p14:creationId xmlns:p14="http://schemas.microsoft.com/office/powerpoint/2010/main" val="24755408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1749058837"/>
              </p:ext>
            </p:extLst>
          </p:nvPr>
        </p:nvGraphicFramePr>
        <p:xfrm>
          <a:off x="539552" y="1823377"/>
          <a:ext cx="3699144" cy="47281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461628" y="977823"/>
            <a:ext cx="3995936" cy="830997"/>
          </a:xfrm>
          <a:prstGeom prst="rect">
            <a:avLst/>
          </a:prstGeom>
          <a:noFill/>
        </p:spPr>
        <p:txBody>
          <a:bodyPr wrap="square" rtlCol="0">
            <a:spAutoFit/>
          </a:bodyPr>
          <a:lstStyle/>
          <a:p>
            <a:pPr algn="ctr"/>
            <a:r>
              <a:rPr lang="en-US" sz="2000" b="1" dirty="0">
                <a:solidFill>
                  <a:schemeClr val="bg2">
                    <a:lumMod val="10000"/>
                  </a:schemeClr>
                </a:solidFill>
                <a:latin typeface="Garamond" panose="02020404030301010803" pitchFamily="18" charset="0"/>
              </a:rPr>
              <a:t>“</a:t>
            </a:r>
            <a:r>
              <a:rPr lang="en-US" sz="2400" b="1" dirty="0">
                <a:solidFill>
                  <a:schemeClr val="bg2">
                    <a:lumMod val="10000"/>
                  </a:schemeClr>
                </a:solidFill>
                <a:latin typeface="Garamond" panose="02020404030301010803" pitchFamily="18" charset="0"/>
              </a:rPr>
              <a:t>Check other sources of information”</a:t>
            </a:r>
            <a:endParaRPr lang="en-CA" sz="2400" b="1" dirty="0">
              <a:solidFill>
                <a:schemeClr val="bg2">
                  <a:lumMod val="10000"/>
                </a:schemeClr>
              </a:solidFill>
              <a:latin typeface="Garamond" panose="02020404030301010803" pitchFamily="18" charset="0"/>
            </a:endParaRPr>
          </a:p>
        </p:txBody>
      </p:sp>
      <p:graphicFrame>
        <p:nvGraphicFramePr>
          <p:cNvPr id="5" name="Diagram 4"/>
          <p:cNvGraphicFramePr/>
          <p:nvPr>
            <p:extLst>
              <p:ext uri="{D42A27DB-BD31-4B8C-83A1-F6EECF244321}">
                <p14:modId xmlns:p14="http://schemas.microsoft.com/office/powerpoint/2010/main" val="2551852521"/>
              </p:ext>
            </p:extLst>
          </p:nvPr>
        </p:nvGraphicFramePr>
        <p:xfrm>
          <a:off x="5025107" y="1823377"/>
          <a:ext cx="3198242" cy="4730354"/>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6" name="TextBox 5"/>
          <p:cNvSpPr txBox="1"/>
          <p:nvPr/>
        </p:nvSpPr>
        <p:spPr>
          <a:xfrm>
            <a:off x="4860032" y="1322779"/>
            <a:ext cx="3528392" cy="461665"/>
          </a:xfrm>
          <a:prstGeom prst="rect">
            <a:avLst/>
          </a:prstGeom>
          <a:noFill/>
        </p:spPr>
        <p:txBody>
          <a:bodyPr wrap="square" rtlCol="0">
            <a:spAutoFit/>
          </a:bodyPr>
          <a:lstStyle/>
          <a:p>
            <a:pPr algn="ctr"/>
            <a:r>
              <a:rPr lang="en-US" sz="2400" b="1" dirty="0">
                <a:solidFill>
                  <a:schemeClr val="bg2">
                    <a:lumMod val="10000"/>
                  </a:schemeClr>
                </a:solidFill>
                <a:latin typeface="Garamond" panose="02020404030301010803" pitchFamily="18" charset="0"/>
              </a:rPr>
              <a:t>“Other”</a:t>
            </a:r>
            <a:endParaRPr lang="en-CA" sz="2400" b="1" dirty="0">
              <a:solidFill>
                <a:schemeClr val="bg2">
                  <a:lumMod val="10000"/>
                </a:schemeClr>
              </a:solidFill>
              <a:latin typeface="Garamond" panose="02020404030301010803" pitchFamily="18" charset="0"/>
            </a:endParaRPr>
          </a:p>
        </p:txBody>
      </p:sp>
    </p:spTree>
    <p:custDataLst>
      <p:tags r:id="rId1"/>
    </p:custDataLst>
    <p:extLst>
      <p:ext uri="{BB962C8B-B14F-4D97-AF65-F5344CB8AC3E}">
        <p14:creationId xmlns:p14="http://schemas.microsoft.com/office/powerpoint/2010/main" val="34890817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 2"/>
          <p:cNvGraphicFramePr/>
          <p:nvPr>
            <p:extLst>
              <p:ext uri="{D42A27DB-BD31-4B8C-83A1-F6EECF244321}">
                <p14:modId xmlns:p14="http://schemas.microsoft.com/office/powerpoint/2010/main" val="2552954337"/>
              </p:ext>
            </p:extLst>
          </p:nvPr>
        </p:nvGraphicFramePr>
        <p:xfrm>
          <a:off x="1524000" y="1397000"/>
          <a:ext cx="60960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Box 3"/>
          <p:cNvSpPr txBox="1"/>
          <p:nvPr/>
        </p:nvSpPr>
        <p:spPr>
          <a:xfrm>
            <a:off x="2831976" y="989911"/>
            <a:ext cx="3480048" cy="430887"/>
          </a:xfrm>
          <a:prstGeom prst="rect">
            <a:avLst/>
          </a:prstGeom>
          <a:noFill/>
        </p:spPr>
        <p:txBody>
          <a:bodyPr wrap="square" rtlCol="0">
            <a:spAutoFit/>
          </a:bodyPr>
          <a:lstStyle/>
          <a:p>
            <a:pPr algn="ctr"/>
            <a:r>
              <a:rPr lang="en-US" sz="2200" b="1" dirty="0">
                <a:solidFill>
                  <a:schemeClr val="bg2">
                    <a:lumMod val="10000"/>
                  </a:schemeClr>
                </a:solidFill>
                <a:latin typeface="Garamond" panose="02020404030301010803" pitchFamily="18" charset="0"/>
              </a:rPr>
              <a:t>“Use trusted sources”</a:t>
            </a:r>
            <a:endParaRPr lang="en-CA" sz="2200" b="1" dirty="0">
              <a:solidFill>
                <a:schemeClr val="bg2">
                  <a:lumMod val="10000"/>
                </a:schemeClr>
              </a:solidFill>
              <a:latin typeface="Garamond" panose="02020404030301010803" pitchFamily="18" charset="0"/>
            </a:endParaRPr>
          </a:p>
        </p:txBody>
      </p:sp>
    </p:spTree>
    <p:custDataLst>
      <p:tags r:id="rId1"/>
    </p:custDataLst>
    <p:extLst>
      <p:ext uri="{BB962C8B-B14F-4D97-AF65-F5344CB8AC3E}">
        <p14:creationId xmlns:p14="http://schemas.microsoft.com/office/powerpoint/2010/main" val="331465526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2"/>
          </p:nvPr>
        </p:nvSpPr>
        <p:spPr>
          <a:xfrm>
            <a:off x="467544" y="980728"/>
            <a:ext cx="8287072" cy="1291282"/>
          </a:xfrm>
        </p:spPr>
        <p:txBody>
          <a:bodyPr>
            <a:normAutofit fontScale="77500" lnSpcReduction="20000"/>
          </a:bodyPr>
          <a:lstStyle/>
          <a:p>
            <a:pPr marL="0" lvl="0" indent="0">
              <a:buNone/>
            </a:pPr>
            <a:r>
              <a:rPr lang="en-CA" dirty="0">
                <a:solidFill>
                  <a:schemeClr val="bg2">
                    <a:lumMod val="10000"/>
                  </a:schemeClr>
                </a:solidFill>
                <a:latin typeface="Garamond" panose="02020404030301010803" pitchFamily="18" charset="0"/>
              </a:rPr>
              <a:t>Have you ever experienced a health problem or complication by making a change in your behaviour/lifestyle/treatment plan as a result of reading health information online? 	</a:t>
            </a:r>
          </a:p>
          <a:p>
            <a:r>
              <a:rPr lang="en-CA" dirty="0">
                <a:solidFill>
                  <a:schemeClr val="bg2">
                    <a:lumMod val="10000"/>
                  </a:schemeClr>
                </a:solidFill>
                <a:latin typeface="Garamond" panose="02020404030301010803" pitchFamily="18" charset="0"/>
              </a:rPr>
              <a:t>If yes, what type of health problem did you experience?</a:t>
            </a:r>
          </a:p>
          <a:p>
            <a:pPr marL="0" indent="0">
              <a:buNone/>
            </a:pPr>
            <a:endParaRPr lang="en-CA" dirty="0">
              <a:solidFill>
                <a:schemeClr val="bg2">
                  <a:lumMod val="10000"/>
                </a:schemeClr>
              </a:solidFill>
              <a:latin typeface="Garamond" panose="02020404030301010803" pitchFamily="18" charset="0"/>
            </a:endParaRPr>
          </a:p>
        </p:txBody>
      </p:sp>
      <p:sp>
        <p:nvSpPr>
          <p:cNvPr id="2" name="Content Placeholder 1"/>
          <p:cNvSpPr>
            <a:spLocks noGrp="1"/>
          </p:cNvSpPr>
          <p:nvPr>
            <p:ph sz="half" idx="1"/>
          </p:nvPr>
        </p:nvSpPr>
        <p:spPr>
          <a:xfrm>
            <a:off x="827584" y="2348880"/>
            <a:ext cx="7416824" cy="2885182"/>
          </a:xfrm>
        </p:spPr>
        <p:txBody>
          <a:bodyPr>
            <a:normAutofit/>
          </a:bodyPr>
          <a:lstStyle/>
          <a:p>
            <a:pPr>
              <a:buFontTx/>
              <a:buChar char="-"/>
            </a:pPr>
            <a:r>
              <a:rPr lang="en-US" sz="2200" dirty="0">
                <a:solidFill>
                  <a:schemeClr val="bg2">
                    <a:lumMod val="10000"/>
                  </a:schemeClr>
                </a:solidFill>
                <a:latin typeface="Garamond" panose="02020404030301010803" pitchFamily="18" charset="0"/>
              </a:rPr>
              <a:t>Increased uric acid levels</a:t>
            </a:r>
          </a:p>
          <a:p>
            <a:pPr>
              <a:buFontTx/>
              <a:buChar char="-"/>
            </a:pPr>
            <a:r>
              <a:rPr lang="en-US" sz="2200" dirty="0">
                <a:solidFill>
                  <a:schemeClr val="bg2">
                    <a:lumMod val="10000"/>
                  </a:schemeClr>
                </a:solidFill>
                <a:latin typeface="Garamond" panose="02020404030301010803" pitchFamily="18" charset="0"/>
              </a:rPr>
              <a:t>Water retention in legs and developed hypoglycemia</a:t>
            </a:r>
          </a:p>
          <a:p>
            <a:pPr>
              <a:buFontTx/>
              <a:buChar char="-"/>
            </a:pPr>
            <a:r>
              <a:rPr lang="en-US" sz="2200" dirty="0">
                <a:solidFill>
                  <a:schemeClr val="bg2">
                    <a:lumMod val="10000"/>
                  </a:schemeClr>
                </a:solidFill>
                <a:latin typeface="Garamond" panose="02020404030301010803" pitchFamily="18" charset="0"/>
              </a:rPr>
              <a:t>Cancer</a:t>
            </a:r>
          </a:p>
          <a:p>
            <a:pPr>
              <a:buFontTx/>
              <a:buChar char="-"/>
            </a:pPr>
            <a:r>
              <a:rPr lang="en-US" sz="2200" dirty="0">
                <a:solidFill>
                  <a:schemeClr val="bg2">
                    <a:lumMod val="10000"/>
                  </a:schemeClr>
                </a:solidFill>
                <a:latin typeface="Garamond" panose="02020404030301010803" pitchFamily="18" charset="0"/>
              </a:rPr>
              <a:t>Liver disease</a:t>
            </a:r>
          </a:p>
          <a:p>
            <a:pPr>
              <a:buFontTx/>
              <a:buChar char="-"/>
            </a:pPr>
            <a:r>
              <a:rPr lang="en-US" sz="2200" dirty="0">
                <a:solidFill>
                  <a:schemeClr val="bg2">
                    <a:lumMod val="10000"/>
                  </a:schemeClr>
                </a:solidFill>
                <a:latin typeface="Garamond" panose="02020404030301010803" pitchFamily="18" charset="0"/>
              </a:rPr>
              <a:t>Worsening of condition</a:t>
            </a:r>
          </a:p>
          <a:p>
            <a:pPr>
              <a:buFontTx/>
              <a:buChar char="-"/>
            </a:pPr>
            <a:r>
              <a:rPr lang="en-US" sz="2200" dirty="0" smtClean="0">
                <a:solidFill>
                  <a:schemeClr val="bg2">
                    <a:lumMod val="10000"/>
                  </a:schemeClr>
                </a:solidFill>
                <a:latin typeface="Garamond" panose="02020404030301010803" pitchFamily="18" charset="0"/>
              </a:rPr>
              <a:t>Increased mental health problems</a:t>
            </a:r>
            <a:endParaRPr lang="en-US" sz="2200" dirty="0">
              <a:solidFill>
                <a:schemeClr val="bg2">
                  <a:lumMod val="10000"/>
                </a:schemeClr>
              </a:solidFill>
              <a:latin typeface="Garamond" panose="02020404030301010803" pitchFamily="18" charset="0"/>
            </a:endParaRPr>
          </a:p>
          <a:p>
            <a:pPr>
              <a:buFontTx/>
              <a:buChar char="-"/>
            </a:pPr>
            <a:r>
              <a:rPr lang="en-US" sz="2200" dirty="0">
                <a:solidFill>
                  <a:schemeClr val="bg2">
                    <a:lumMod val="10000"/>
                  </a:schemeClr>
                </a:solidFill>
                <a:latin typeface="Garamond" panose="02020404030301010803" pitchFamily="18" charset="0"/>
              </a:rPr>
              <a:t>Reaction to suggested health aid</a:t>
            </a:r>
          </a:p>
          <a:p>
            <a:pPr marL="0" indent="0">
              <a:buNone/>
            </a:pPr>
            <a:endParaRPr lang="en-US" sz="2200" dirty="0">
              <a:solidFill>
                <a:schemeClr val="bg2">
                  <a:lumMod val="10000"/>
                </a:schemeClr>
              </a:solidFill>
              <a:latin typeface="Garamond" panose="02020404030301010803" pitchFamily="18" charset="0"/>
            </a:endParaRPr>
          </a:p>
          <a:p>
            <a:pPr marL="0" indent="0">
              <a:buNone/>
            </a:pPr>
            <a:endParaRPr lang="en-CA" sz="2200" dirty="0">
              <a:solidFill>
                <a:schemeClr val="bg2">
                  <a:lumMod val="10000"/>
                </a:schemeClr>
              </a:solidFill>
              <a:latin typeface="Garamond" panose="02020404030301010803" pitchFamily="18" charset="0"/>
            </a:endParaRPr>
          </a:p>
        </p:txBody>
      </p:sp>
    </p:spTree>
    <p:custDataLst>
      <p:tags r:id="rId1"/>
    </p:custDataLst>
    <p:extLst>
      <p:ext uri="{BB962C8B-B14F-4D97-AF65-F5344CB8AC3E}">
        <p14:creationId xmlns:p14="http://schemas.microsoft.com/office/powerpoint/2010/main" val="194394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l"/>
            <a:r>
              <a:rPr lang="en-US" dirty="0">
                <a:latin typeface="Garamond" panose="02020404030301010803" pitchFamily="18" charset="0"/>
              </a:rPr>
              <a:t>What is a predatory journal?</a:t>
            </a:r>
            <a:endParaRPr lang="en-CA" dirty="0">
              <a:latin typeface="Garamond" panose="02020404030301010803" pitchFamily="18" charset="0"/>
            </a:endParaRPr>
          </a:p>
        </p:txBody>
      </p:sp>
      <p:sp>
        <p:nvSpPr>
          <p:cNvPr id="2" name="Text Placeholder 1"/>
          <p:cNvSpPr>
            <a:spLocks noGrp="1"/>
          </p:cNvSpPr>
          <p:nvPr>
            <p:ph sz="half" idx="1"/>
          </p:nvPr>
        </p:nvSpPr>
        <p:spPr/>
        <p:txBody>
          <a:bodyPr/>
          <a:lstStyle/>
          <a:p>
            <a:pPr marL="0" indent="0">
              <a:buNone/>
            </a:pPr>
            <a:endParaRPr lang="en-US" dirty="0">
              <a:latin typeface="Garamond" panose="02020404030301010803" pitchFamily="18" charset="0"/>
            </a:endParaRPr>
          </a:p>
          <a:p>
            <a:pPr marL="0" indent="0">
              <a:buNone/>
            </a:pPr>
            <a:endParaRPr lang="en-CA" dirty="0"/>
          </a:p>
        </p:txBody>
      </p:sp>
      <p:sp>
        <p:nvSpPr>
          <p:cNvPr id="4" name="Content Placeholder 6">
            <a:extLst>
              <a:ext uri="{FF2B5EF4-FFF2-40B4-BE49-F238E27FC236}">
                <a16:creationId xmlns:a16="http://schemas.microsoft.com/office/drawing/2014/main" id="{08F03554-089B-4057-9E26-E642AC24C720}"/>
              </a:ext>
            </a:extLst>
          </p:cNvPr>
          <p:cNvSpPr txBox="1">
            <a:spLocks/>
          </p:cNvSpPr>
          <p:nvPr/>
        </p:nvSpPr>
        <p:spPr>
          <a:xfrm>
            <a:off x="423799" y="1700808"/>
            <a:ext cx="8396673" cy="4525962"/>
          </a:xfrm>
          <a:prstGeom prst="rect">
            <a:avLst/>
          </a:prstGeom>
        </p:spPr>
        <p:txBody>
          <a:bodyPr/>
          <a:lstStyle>
            <a:lvl1pPr marL="276225" indent="-276225" algn="l" defTabSz="457200" rtl="0" eaLnBrk="1" latinLnBrk="0" hangingPunct="1">
              <a:lnSpc>
                <a:spcPct val="100000"/>
              </a:lnSpc>
              <a:spcBef>
                <a:spcPts val="600"/>
              </a:spcBef>
              <a:spcAft>
                <a:spcPts val="1200"/>
              </a:spcAft>
              <a:buClr>
                <a:srgbClr val="4287A3"/>
              </a:buClr>
              <a:buSzPct val="100000"/>
              <a:buFont typeface="Arial" panose="020B0604020202020204" pitchFamily="34" charset="0"/>
              <a:buChar char="•"/>
              <a:tabLst/>
              <a:defRPr sz="2800" b="0" i="0" kern="1200" spc="0">
                <a:solidFill>
                  <a:schemeClr val="tx2">
                    <a:lumMod val="75000"/>
                  </a:schemeClr>
                </a:solidFill>
                <a:latin typeface="Arial"/>
                <a:ea typeface="+mn-ea"/>
                <a:cs typeface="Arial"/>
              </a:defRPr>
            </a:lvl1pPr>
            <a:lvl2pPr marL="490538" indent="-214313" algn="l" defTabSz="457200" rtl="0" eaLnBrk="1" latinLnBrk="0" hangingPunct="1">
              <a:lnSpc>
                <a:spcPct val="100000"/>
              </a:lnSpc>
              <a:spcBef>
                <a:spcPts val="0"/>
              </a:spcBef>
              <a:spcAft>
                <a:spcPts val="1200"/>
              </a:spcAft>
              <a:buClr>
                <a:srgbClr val="4287A3"/>
              </a:buClr>
              <a:buSzPct val="100000"/>
              <a:buFont typeface="Arial" panose="020B0604020202020204" pitchFamily="34" charset="0"/>
              <a:buChar char="•"/>
              <a:tabLst/>
              <a:defRPr sz="2400" b="0" i="0" kern="1200">
                <a:solidFill>
                  <a:schemeClr val="tx2">
                    <a:lumMod val="75000"/>
                  </a:schemeClr>
                </a:solidFill>
                <a:latin typeface="Arial"/>
                <a:ea typeface="+mn-ea"/>
                <a:cs typeface="Arial"/>
              </a:defRPr>
            </a:lvl2pPr>
            <a:lvl3pPr marL="674688" indent="-184150" algn="l" defTabSz="457200" rtl="0" eaLnBrk="1" latinLnBrk="0" hangingPunct="1">
              <a:lnSpc>
                <a:spcPct val="100000"/>
              </a:lnSpc>
              <a:spcBef>
                <a:spcPts val="0"/>
              </a:spcBef>
              <a:spcAft>
                <a:spcPts val="1200"/>
              </a:spcAft>
              <a:buClr>
                <a:srgbClr val="4287A3"/>
              </a:buClr>
              <a:buSzPct val="100000"/>
              <a:buFont typeface="Arial" panose="020B0604020202020204" pitchFamily="34" charset="0"/>
              <a:buChar char="•"/>
              <a:tabLst/>
              <a:defRPr sz="2000" b="0" i="0" kern="1200">
                <a:solidFill>
                  <a:schemeClr val="tx2">
                    <a:lumMod val="75000"/>
                  </a:schemeClr>
                </a:solidFill>
                <a:latin typeface="Arial"/>
                <a:ea typeface="+mn-ea"/>
                <a:cs typeface="Arial"/>
              </a:defRPr>
            </a:lvl3pPr>
            <a:lvl4pPr marL="808038" indent="-133350" algn="l" defTabSz="457200" rtl="0" eaLnBrk="1" latinLnBrk="0" hangingPunct="1">
              <a:lnSpc>
                <a:spcPct val="100000"/>
              </a:lnSpc>
              <a:spcBef>
                <a:spcPts val="0"/>
              </a:spcBef>
              <a:spcAft>
                <a:spcPts val="1200"/>
              </a:spcAft>
              <a:buClr>
                <a:srgbClr val="4287A3"/>
              </a:buClr>
              <a:buSzPct val="100000"/>
              <a:buFont typeface="Arial" panose="020B0604020202020204" pitchFamily="34" charset="0"/>
              <a:buChar char="•"/>
              <a:tabLst/>
              <a:defRPr sz="1600" b="0" i="0" kern="1200">
                <a:solidFill>
                  <a:srgbClr val="707273"/>
                </a:solidFill>
                <a:latin typeface="Arial"/>
                <a:ea typeface="+mn-ea"/>
                <a:cs typeface="Arial"/>
              </a:defRPr>
            </a:lvl4pPr>
            <a:lvl5pPr marL="890588" indent="-82550" algn="l" defTabSz="457200" rtl="0" eaLnBrk="1" latinLnBrk="0" hangingPunct="1">
              <a:lnSpc>
                <a:spcPct val="100000"/>
              </a:lnSpc>
              <a:spcBef>
                <a:spcPts val="0"/>
              </a:spcBef>
              <a:spcAft>
                <a:spcPts val="1200"/>
              </a:spcAft>
              <a:buClr>
                <a:srgbClr val="4287A3"/>
              </a:buClr>
              <a:buSzPct val="100000"/>
              <a:buFont typeface="Arial" panose="020B0604020202020204" pitchFamily="34" charset="0"/>
              <a:buChar char="•"/>
              <a:tabLst/>
              <a:defRPr sz="1400" b="0" i="0" kern="1200">
                <a:solidFill>
                  <a:srgbClr val="707273"/>
                </a:solidFill>
                <a:latin typeface="Arial"/>
                <a:ea typeface="+mn-ea"/>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marR="0" lvl="0" indent="0" algn="l" defTabSz="457200" rtl="0" eaLnBrk="1" fontAlgn="auto" latinLnBrk="0" hangingPunct="1">
              <a:lnSpc>
                <a:spcPct val="100000"/>
              </a:lnSpc>
              <a:spcBef>
                <a:spcPts val="600"/>
              </a:spcBef>
              <a:spcAft>
                <a:spcPts val="1200"/>
              </a:spcAft>
              <a:buClr>
                <a:srgbClr val="4287A3"/>
              </a:buClr>
              <a:buSzPct val="100000"/>
              <a:buFont typeface="Arial" panose="020B0604020202020204" pitchFamily="34" charset="0"/>
              <a:buNone/>
              <a:tabLst/>
              <a:defRPr/>
            </a:pPr>
            <a:r>
              <a:rPr kumimoji="0" lang="en-US" sz="2200" u="none" strike="noStrike" kern="1200" cap="none" spc="0" normalizeH="0" baseline="0" noProof="0" dirty="0">
                <a:ln>
                  <a:noFill/>
                </a:ln>
                <a:solidFill>
                  <a:srgbClr val="535655">
                    <a:lumMod val="75000"/>
                  </a:srgbClr>
                </a:solidFill>
                <a:effectLst/>
                <a:uLnTx/>
                <a:uFillTx/>
                <a:latin typeface="Garamond" panose="02020404030301010803" pitchFamily="18" charset="0"/>
              </a:rPr>
              <a:t>Our team led a previous project to establish a community-based consensus definition of predatory journals. The definition established was: </a:t>
            </a:r>
            <a:endParaRPr lang="en-US" sz="2200" dirty="0">
              <a:solidFill>
                <a:srgbClr val="535655">
                  <a:lumMod val="75000"/>
                </a:srgbClr>
              </a:solidFill>
              <a:latin typeface="Garamond" panose="02020404030301010803" pitchFamily="18" charset="0"/>
            </a:endParaRPr>
          </a:p>
          <a:p>
            <a:pPr marL="0" marR="0" lvl="0" indent="0" algn="l" defTabSz="457200" rtl="0" eaLnBrk="1" fontAlgn="auto" latinLnBrk="0" hangingPunct="1">
              <a:lnSpc>
                <a:spcPct val="100000"/>
              </a:lnSpc>
              <a:spcBef>
                <a:spcPts val="600"/>
              </a:spcBef>
              <a:spcAft>
                <a:spcPts val="1200"/>
              </a:spcAft>
              <a:buClr>
                <a:srgbClr val="4287A3"/>
              </a:buClr>
              <a:buSzPct val="100000"/>
              <a:buFont typeface="Arial" panose="020B0604020202020204" pitchFamily="34" charset="0"/>
              <a:buNone/>
              <a:tabLst/>
              <a:defRPr/>
            </a:pPr>
            <a:r>
              <a:rPr kumimoji="0" lang="en-US" sz="2500" b="1" u="none" strike="noStrike" kern="1200" cap="none" spc="0" normalizeH="0" baseline="0" noProof="0" dirty="0">
                <a:ln>
                  <a:noFill/>
                </a:ln>
                <a:solidFill>
                  <a:srgbClr val="535655">
                    <a:lumMod val="75000"/>
                  </a:srgbClr>
                </a:solidFill>
                <a:effectLst/>
                <a:uLnTx/>
                <a:uFillTx/>
                <a:latin typeface="Garamond" panose="02020404030301010803" pitchFamily="18" charset="0"/>
              </a:rPr>
              <a:t>“Predatory journals and publishers are entities that prioritize self-interest at the expense of scholarship and are characterized by false or misleading information, deviation from best editorial and publication practices, a lack of transparency, and/or the use of aggressive and indiscriminate solicitation practices.” </a:t>
            </a:r>
            <a:r>
              <a:rPr kumimoji="0" lang="en-US" sz="2500" u="none" strike="noStrike" kern="1200" cap="none" spc="0" normalizeH="0" baseline="0" noProof="0" dirty="0">
                <a:ln>
                  <a:noFill/>
                </a:ln>
                <a:solidFill>
                  <a:srgbClr val="535655">
                    <a:lumMod val="75000"/>
                  </a:srgbClr>
                </a:solidFill>
                <a:effectLst/>
                <a:uLnTx/>
                <a:uFillTx/>
                <a:latin typeface="Garamond" panose="02020404030301010803" pitchFamily="18" charset="0"/>
                <a:hlinkClick r:id="rId4"/>
              </a:rPr>
              <a:t>(Grudniewicz</a:t>
            </a:r>
            <a:r>
              <a:rPr kumimoji="0" lang="en-US" sz="2500" u="none" strike="noStrike" kern="1200" cap="none" spc="0" normalizeH="0" noProof="0" dirty="0">
                <a:ln>
                  <a:noFill/>
                </a:ln>
                <a:solidFill>
                  <a:srgbClr val="535655">
                    <a:lumMod val="75000"/>
                  </a:srgbClr>
                </a:solidFill>
                <a:effectLst/>
                <a:uLnTx/>
                <a:uFillTx/>
                <a:latin typeface="Garamond" panose="02020404030301010803" pitchFamily="18" charset="0"/>
                <a:hlinkClick r:id="rId4"/>
              </a:rPr>
              <a:t> et al., 2019)</a:t>
            </a:r>
            <a:endParaRPr kumimoji="0" lang="en-US" sz="2500" u="none" strike="noStrike" kern="1200" cap="none" spc="0" normalizeH="0" baseline="0" noProof="0" dirty="0">
              <a:ln>
                <a:noFill/>
              </a:ln>
              <a:solidFill>
                <a:srgbClr val="535655">
                  <a:lumMod val="75000"/>
                </a:srgbClr>
              </a:solidFill>
              <a:effectLst/>
              <a:uLnTx/>
              <a:uFillTx/>
              <a:latin typeface="Garamond" panose="02020404030301010803" pitchFamily="18" charset="0"/>
            </a:endParaRPr>
          </a:p>
        </p:txBody>
      </p:sp>
    </p:spTree>
    <p:custDataLst>
      <p:tags r:id="rId1"/>
    </p:custDataLst>
    <p:extLst>
      <p:ext uri="{BB962C8B-B14F-4D97-AF65-F5344CB8AC3E}">
        <p14:creationId xmlns:p14="http://schemas.microsoft.com/office/powerpoint/2010/main" val="7664774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l"/>
            <a:r>
              <a:rPr lang="en-US" sz="2800" dirty="0">
                <a:solidFill>
                  <a:schemeClr val="bg2">
                    <a:lumMod val="10000"/>
                  </a:schemeClr>
                </a:solidFill>
                <a:latin typeface="Garamond" panose="02020404030301010803" pitchFamily="18" charset="0"/>
              </a:rPr>
              <a:t>How did you first learn about predatory journals?</a:t>
            </a:r>
            <a:endParaRPr lang="en-CA" sz="2800" dirty="0">
              <a:solidFill>
                <a:schemeClr val="bg2">
                  <a:lumMod val="10000"/>
                </a:schemeClr>
              </a:solidFill>
              <a:latin typeface="Garamond" panose="02020404030301010803" pitchFamily="18" charset="0"/>
            </a:endParaRPr>
          </a:p>
        </p:txBody>
      </p:sp>
      <p:graphicFrame>
        <p:nvGraphicFramePr>
          <p:cNvPr id="4" name="Diagram 3"/>
          <p:cNvGraphicFramePr/>
          <p:nvPr>
            <p:extLst>
              <p:ext uri="{D42A27DB-BD31-4B8C-83A1-F6EECF244321}">
                <p14:modId xmlns:p14="http://schemas.microsoft.com/office/powerpoint/2010/main" val="211508622"/>
              </p:ext>
            </p:extLst>
          </p:nvPr>
        </p:nvGraphicFramePr>
        <p:xfrm>
          <a:off x="439316" y="1661497"/>
          <a:ext cx="2304256" cy="555042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5" name="TextBox 4"/>
          <p:cNvSpPr txBox="1"/>
          <p:nvPr/>
        </p:nvSpPr>
        <p:spPr>
          <a:xfrm>
            <a:off x="151284" y="1376838"/>
            <a:ext cx="2880320" cy="830997"/>
          </a:xfrm>
          <a:prstGeom prst="rect">
            <a:avLst/>
          </a:prstGeom>
          <a:noFill/>
        </p:spPr>
        <p:txBody>
          <a:bodyPr wrap="square" rtlCol="0">
            <a:spAutoFit/>
          </a:bodyPr>
          <a:lstStyle/>
          <a:p>
            <a:pPr algn="ctr"/>
            <a:r>
              <a:rPr lang="en-US" sz="2400" b="1" dirty="0">
                <a:solidFill>
                  <a:schemeClr val="bg2">
                    <a:lumMod val="10000"/>
                  </a:schemeClr>
                </a:solidFill>
                <a:latin typeface="Garamond" panose="02020404030301010803" pitchFamily="18" charset="0"/>
              </a:rPr>
              <a:t>“Work and research experience”</a:t>
            </a:r>
            <a:endParaRPr lang="en-CA" sz="2400" b="1" dirty="0">
              <a:solidFill>
                <a:schemeClr val="bg2">
                  <a:lumMod val="10000"/>
                </a:schemeClr>
              </a:solidFill>
              <a:latin typeface="Garamond" panose="02020404030301010803" pitchFamily="18" charset="0"/>
            </a:endParaRPr>
          </a:p>
        </p:txBody>
      </p:sp>
      <p:graphicFrame>
        <p:nvGraphicFramePr>
          <p:cNvPr id="10" name="Diagram 9"/>
          <p:cNvGraphicFramePr/>
          <p:nvPr>
            <p:extLst>
              <p:ext uri="{D42A27DB-BD31-4B8C-83A1-F6EECF244321}">
                <p14:modId xmlns:p14="http://schemas.microsoft.com/office/powerpoint/2010/main" val="1499327886"/>
              </p:ext>
            </p:extLst>
          </p:nvPr>
        </p:nvGraphicFramePr>
        <p:xfrm>
          <a:off x="3419872" y="1157441"/>
          <a:ext cx="2304256" cy="6558538"/>
        </p:xfrm>
        <a:graphic>
          <a:graphicData uri="http://schemas.openxmlformats.org/drawingml/2006/diagram">
            <dgm:relIds xmlns:dgm="http://schemas.openxmlformats.org/drawingml/2006/diagram" xmlns:r="http://schemas.openxmlformats.org/officeDocument/2006/relationships" r:dm="rId9" r:lo="rId10" r:qs="rId11" r:cs="rId12"/>
          </a:graphicData>
        </a:graphic>
      </p:graphicFrame>
      <p:sp>
        <p:nvSpPr>
          <p:cNvPr id="12" name="TextBox 11"/>
          <p:cNvSpPr txBox="1"/>
          <p:nvPr/>
        </p:nvSpPr>
        <p:spPr>
          <a:xfrm>
            <a:off x="3054920" y="1430664"/>
            <a:ext cx="3459537" cy="461665"/>
          </a:xfrm>
          <a:prstGeom prst="rect">
            <a:avLst/>
          </a:prstGeom>
          <a:noFill/>
        </p:spPr>
        <p:txBody>
          <a:bodyPr wrap="none" rtlCol="0">
            <a:spAutoFit/>
          </a:bodyPr>
          <a:lstStyle/>
          <a:p>
            <a:pPr algn="ctr"/>
            <a:r>
              <a:rPr lang="en-US" sz="2400" b="1" dirty="0">
                <a:solidFill>
                  <a:schemeClr val="bg2">
                    <a:lumMod val="10000"/>
                  </a:schemeClr>
                </a:solidFill>
                <a:latin typeface="Garamond" panose="02020404030301010803" pitchFamily="18" charset="0"/>
              </a:rPr>
              <a:t>“From other individuals”</a:t>
            </a:r>
            <a:endParaRPr lang="en-CA" sz="2400" b="1" dirty="0">
              <a:solidFill>
                <a:schemeClr val="bg2">
                  <a:lumMod val="10000"/>
                </a:schemeClr>
              </a:solidFill>
              <a:latin typeface="Garamond" panose="02020404030301010803" pitchFamily="18" charset="0"/>
            </a:endParaRPr>
          </a:p>
        </p:txBody>
      </p:sp>
      <p:sp>
        <p:nvSpPr>
          <p:cNvPr id="13" name="TextBox 12"/>
          <p:cNvSpPr txBox="1"/>
          <p:nvPr/>
        </p:nvSpPr>
        <p:spPr>
          <a:xfrm>
            <a:off x="6514457" y="1417638"/>
            <a:ext cx="2232248" cy="461665"/>
          </a:xfrm>
          <a:prstGeom prst="rect">
            <a:avLst/>
          </a:prstGeom>
          <a:noFill/>
        </p:spPr>
        <p:txBody>
          <a:bodyPr wrap="square" rtlCol="0">
            <a:spAutoFit/>
          </a:bodyPr>
          <a:lstStyle/>
          <a:p>
            <a:pPr algn="ctr"/>
            <a:r>
              <a:rPr lang="en-US" sz="2400" b="1" dirty="0">
                <a:solidFill>
                  <a:schemeClr val="bg2">
                    <a:lumMod val="10000"/>
                  </a:schemeClr>
                </a:solidFill>
                <a:latin typeface="Garamond" panose="02020404030301010803" pitchFamily="18" charset="0"/>
              </a:rPr>
              <a:t>“Resources”</a:t>
            </a:r>
            <a:endParaRPr lang="en-CA" sz="2400" b="1" dirty="0">
              <a:solidFill>
                <a:schemeClr val="bg2">
                  <a:lumMod val="10000"/>
                </a:schemeClr>
              </a:solidFill>
              <a:latin typeface="Garamond" panose="02020404030301010803" pitchFamily="18" charset="0"/>
            </a:endParaRPr>
          </a:p>
        </p:txBody>
      </p:sp>
      <p:graphicFrame>
        <p:nvGraphicFramePr>
          <p:cNvPr id="14" name="Diagram 13"/>
          <p:cNvGraphicFramePr/>
          <p:nvPr>
            <p:extLst>
              <p:ext uri="{D42A27DB-BD31-4B8C-83A1-F6EECF244321}">
                <p14:modId xmlns:p14="http://schemas.microsoft.com/office/powerpoint/2010/main" val="2682417090"/>
              </p:ext>
            </p:extLst>
          </p:nvPr>
        </p:nvGraphicFramePr>
        <p:xfrm>
          <a:off x="6345359" y="1052736"/>
          <a:ext cx="2346277" cy="5196503"/>
        </p:xfrm>
        <a:graphic>
          <a:graphicData uri="http://schemas.openxmlformats.org/drawingml/2006/diagram">
            <dgm:relIds xmlns:dgm="http://schemas.openxmlformats.org/drawingml/2006/diagram" xmlns:r="http://schemas.openxmlformats.org/officeDocument/2006/relationships" r:dm="rId14" r:lo="rId15" r:qs="rId16" r:cs="rId17"/>
          </a:graphicData>
        </a:graphic>
      </p:graphicFrame>
    </p:spTree>
    <p:custDataLst>
      <p:tags r:id="rId1"/>
    </p:custDataLst>
    <p:extLst>
      <p:ext uri="{BB962C8B-B14F-4D97-AF65-F5344CB8AC3E}">
        <p14:creationId xmlns:p14="http://schemas.microsoft.com/office/powerpoint/2010/main" val="138160034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latin typeface="Garamond" panose="02020404030301010803" pitchFamily="18" charset="0"/>
              </a:rPr>
              <a:t>Conclusion</a:t>
            </a:r>
            <a:endParaRPr lang="en-CA" dirty="0">
              <a:latin typeface="Garamond" panose="02020404030301010803" pitchFamily="18" charset="0"/>
            </a:endParaRPr>
          </a:p>
        </p:txBody>
      </p:sp>
      <p:sp>
        <p:nvSpPr>
          <p:cNvPr id="3" name="Text Placeholder 2"/>
          <p:cNvSpPr>
            <a:spLocks noGrp="1"/>
          </p:cNvSpPr>
          <p:nvPr>
            <p:ph sz="half" idx="1"/>
          </p:nvPr>
        </p:nvSpPr>
        <p:spPr>
          <a:xfrm>
            <a:off x="457200" y="1600201"/>
            <a:ext cx="8229600" cy="4525963"/>
          </a:xfrm>
        </p:spPr>
        <p:txBody>
          <a:bodyPr>
            <a:noAutofit/>
          </a:bodyPr>
          <a:lstStyle/>
          <a:p>
            <a:pPr marL="0" indent="0">
              <a:buNone/>
            </a:pPr>
            <a:r>
              <a:rPr lang="en-US" sz="2800" dirty="0" smtClean="0">
                <a:solidFill>
                  <a:schemeClr val="bg2">
                    <a:lumMod val="10000"/>
                  </a:schemeClr>
                </a:solidFill>
                <a:latin typeface="Garamond" panose="02020404030301010803" pitchFamily="18" charset="0"/>
              </a:rPr>
              <a:t>Our </a:t>
            </a:r>
            <a:r>
              <a:rPr lang="en-US" sz="2800" dirty="0">
                <a:solidFill>
                  <a:schemeClr val="bg2">
                    <a:lumMod val="10000"/>
                  </a:schemeClr>
                </a:solidFill>
                <a:latin typeface="Garamond" panose="02020404030301010803" pitchFamily="18" charset="0"/>
              </a:rPr>
              <a:t>survey results indicate that most patients turn to the </a:t>
            </a:r>
            <a:r>
              <a:rPr lang="en-US" b="1" dirty="0">
                <a:solidFill>
                  <a:schemeClr val="bg2">
                    <a:lumMod val="10000"/>
                  </a:schemeClr>
                </a:solidFill>
                <a:latin typeface="Garamond" panose="02020404030301010803" pitchFamily="18" charset="0"/>
              </a:rPr>
              <a:t>I</a:t>
            </a:r>
            <a:r>
              <a:rPr lang="en-US" sz="2800" b="1" dirty="0" smtClean="0">
                <a:solidFill>
                  <a:schemeClr val="bg2">
                    <a:lumMod val="10000"/>
                  </a:schemeClr>
                </a:solidFill>
                <a:latin typeface="Garamond" panose="02020404030301010803" pitchFamily="18" charset="0"/>
              </a:rPr>
              <a:t>nternet</a:t>
            </a:r>
            <a:r>
              <a:rPr lang="en-US" sz="2800" dirty="0" smtClean="0">
                <a:solidFill>
                  <a:schemeClr val="bg2">
                    <a:lumMod val="10000"/>
                  </a:schemeClr>
                </a:solidFill>
                <a:latin typeface="Garamond" panose="02020404030301010803" pitchFamily="18" charset="0"/>
              </a:rPr>
              <a:t> </a:t>
            </a:r>
            <a:r>
              <a:rPr lang="en-US" sz="2800" dirty="0">
                <a:solidFill>
                  <a:schemeClr val="bg2">
                    <a:lumMod val="10000"/>
                  </a:schemeClr>
                </a:solidFill>
                <a:latin typeface="Garamond" panose="02020404030301010803" pitchFamily="18" charset="0"/>
              </a:rPr>
              <a:t>when they have health concerns and that more than half of patients sometimes </a:t>
            </a:r>
            <a:r>
              <a:rPr lang="en-US" sz="2800" b="1" dirty="0">
                <a:solidFill>
                  <a:schemeClr val="bg2">
                    <a:lumMod val="10000"/>
                  </a:schemeClr>
                </a:solidFill>
                <a:latin typeface="Garamond" panose="02020404030301010803" pitchFamily="18" charset="0"/>
              </a:rPr>
              <a:t>have trouble discerning the trustworthiness of the health information they read online</a:t>
            </a:r>
            <a:r>
              <a:rPr lang="en-US" sz="2800" dirty="0">
                <a:solidFill>
                  <a:schemeClr val="bg2">
                    <a:lumMod val="10000"/>
                  </a:schemeClr>
                </a:solidFill>
                <a:latin typeface="Garamond" panose="02020404030301010803" pitchFamily="18" charset="0"/>
              </a:rPr>
              <a:t>. </a:t>
            </a:r>
            <a:endParaRPr lang="en-CA" sz="2800" dirty="0">
              <a:solidFill>
                <a:schemeClr val="bg2">
                  <a:lumMod val="10000"/>
                </a:schemeClr>
              </a:solidFill>
              <a:latin typeface="Garamond" panose="02020404030301010803" pitchFamily="18" charset="0"/>
            </a:endParaRPr>
          </a:p>
        </p:txBody>
      </p:sp>
    </p:spTree>
    <p:custDataLst>
      <p:tags r:id="rId1"/>
    </p:custDataLst>
    <p:extLst>
      <p:ext uri="{BB962C8B-B14F-4D97-AF65-F5344CB8AC3E}">
        <p14:creationId xmlns:p14="http://schemas.microsoft.com/office/powerpoint/2010/main" val="25120325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l"/>
            <a:r>
              <a:rPr lang="en-US" dirty="0">
                <a:latin typeface="Garamond" panose="02020404030301010803" pitchFamily="18" charset="0"/>
              </a:rPr>
              <a:t>Part two</a:t>
            </a:r>
            <a:endParaRPr lang="en-CA" dirty="0">
              <a:latin typeface="Garamond" panose="02020404030301010803" pitchFamily="18" charset="0"/>
            </a:endParaRPr>
          </a:p>
        </p:txBody>
      </p:sp>
      <p:sp>
        <p:nvSpPr>
          <p:cNvPr id="2" name="Text Placeholder 1"/>
          <p:cNvSpPr>
            <a:spLocks noGrp="1"/>
          </p:cNvSpPr>
          <p:nvPr>
            <p:ph sz="half" idx="1"/>
          </p:nvPr>
        </p:nvSpPr>
        <p:spPr>
          <a:xfrm>
            <a:off x="457200" y="1196752"/>
            <a:ext cx="8229600" cy="4525963"/>
          </a:xfrm>
        </p:spPr>
        <p:txBody>
          <a:bodyPr>
            <a:normAutofit/>
          </a:bodyPr>
          <a:lstStyle/>
          <a:p>
            <a:pPr marL="0" indent="0">
              <a:buNone/>
            </a:pPr>
            <a:endParaRPr lang="en-US" dirty="0">
              <a:solidFill>
                <a:schemeClr val="bg2">
                  <a:lumMod val="10000"/>
                </a:schemeClr>
              </a:solidFill>
              <a:latin typeface="Garamond" panose="02020404030301010803" pitchFamily="18" charset="0"/>
            </a:endParaRPr>
          </a:p>
          <a:p>
            <a:pPr marL="0" indent="0">
              <a:buNone/>
            </a:pPr>
            <a:r>
              <a:rPr lang="en-US" dirty="0" smtClean="0">
                <a:solidFill>
                  <a:schemeClr val="bg2">
                    <a:lumMod val="10000"/>
                  </a:schemeClr>
                </a:solidFill>
                <a:latin typeface="Garamond" panose="02020404030301010803" pitchFamily="18" charset="0"/>
              </a:rPr>
              <a:t>The </a:t>
            </a:r>
            <a:r>
              <a:rPr lang="en-US" dirty="0">
                <a:solidFill>
                  <a:schemeClr val="bg2">
                    <a:lumMod val="10000"/>
                  </a:schemeClr>
                </a:solidFill>
                <a:latin typeface="Garamond" panose="02020404030301010803" pitchFamily="18" charset="0"/>
              </a:rPr>
              <a:t>second part of this study will involve focus groups that will consolidate results from the survey and help us determine if patients would find a journal authenticator tool useful and if so, </a:t>
            </a:r>
            <a:r>
              <a:rPr lang="en-US" b="1" dirty="0">
                <a:solidFill>
                  <a:schemeClr val="bg2">
                    <a:lumMod val="10000"/>
                  </a:schemeClr>
                </a:solidFill>
                <a:latin typeface="Garamond" panose="02020404030301010803" pitchFamily="18" charset="0"/>
              </a:rPr>
              <a:t>how to design a tool that would be relevant and useful to them.</a:t>
            </a:r>
            <a:endParaRPr lang="en-CA" b="1" dirty="0"/>
          </a:p>
          <a:p>
            <a:pPr marL="0" indent="0">
              <a:buNone/>
            </a:pPr>
            <a:endParaRPr lang="en-US" dirty="0">
              <a:solidFill>
                <a:schemeClr val="bg2">
                  <a:lumMod val="10000"/>
                </a:schemeClr>
              </a:solidFill>
              <a:latin typeface="Garamond" panose="02020404030301010803" pitchFamily="18" charset="0"/>
            </a:endParaRPr>
          </a:p>
        </p:txBody>
      </p:sp>
    </p:spTree>
    <p:custDataLst>
      <p:tags r:id="rId1"/>
    </p:custDataLst>
    <p:extLst>
      <p:ext uri="{BB962C8B-B14F-4D97-AF65-F5344CB8AC3E}">
        <p14:creationId xmlns:p14="http://schemas.microsoft.com/office/powerpoint/2010/main" val="15057003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399855" y="1612538"/>
            <a:ext cx="2520280" cy="3200876"/>
          </a:xfrm>
          <a:prstGeom prst="rect">
            <a:avLst/>
          </a:prstGeom>
          <a:noFill/>
        </p:spPr>
        <p:txBody>
          <a:bodyPr wrap="square" rtlCol="0">
            <a:spAutoFit/>
          </a:bodyPr>
          <a:lstStyle/>
          <a:p>
            <a:r>
              <a:rPr lang="en-US" sz="2400" b="1" u="sng" dirty="0">
                <a:solidFill>
                  <a:schemeClr val="bg2">
                    <a:lumMod val="10000"/>
                  </a:schemeClr>
                </a:solidFill>
                <a:latin typeface="Garamond" panose="02020404030301010803" pitchFamily="18" charset="0"/>
              </a:rPr>
              <a:t>Project team:</a:t>
            </a:r>
          </a:p>
          <a:p>
            <a:r>
              <a:rPr lang="en-US" sz="2000" b="1" dirty="0">
                <a:solidFill>
                  <a:schemeClr val="bg2">
                    <a:lumMod val="10000"/>
                  </a:schemeClr>
                </a:solidFill>
                <a:latin typeface="Garamond" panose="02020404030301010803" pitchFamily="18" charset="0"/>
              </a:rPr>
              <a:t>Greg Bryson</a:t>
            </a:r>
          </a:p>
          <a:p>
            <a:r>
              <a:rPr lang="en-US" sz="2000" b="1" dirty="0">
                <a:solidFill>
                  <a:schemeClr val="bg2">
                    <a:lumMod val="10000"/>
                  </a:schemeClr>
                </a:solidFill>
                <a:latin typeface="Garamond" panose="02020404030301010803" pitchFamily="18" charset="0"/>
              </a:rPr>
              <a:t>Kelly Cobey</a:t>
            </a:r>
          </a:p>
          <a:p>
            <a:r>
              <a:rPr lang="en-US" sz="2000" b="1" dirty="0">
                <a:solidFill>
                  <a:schemeClr val="bg2">
                    <a:lumMod val="10000"/>
                  </a:schemeClr>
                </a:solidFill>
                <a:latin typeface="Garamond" panose="02020404030301010803" pitchFamily="18" charset="0"/>
              </a:rPr>
              <a:t>Agnes Grudniewicz</a:t>
            </a:r>
          </a:p>
          <a:p>
            <a:r>
              <a:rPr lang="en-US" sz="2000" b="1" dirty="0">
                <a:solidFill>
                  <a:schemeClr val="bg2">
                    <a:lumMod val="10000"/>
                  </a:schemeClr>
                </a:solidFill>
                <a:latin typeface="Garamond" panose="02020404030301010803" pitchFamily="18" charset="0"/>
              </a:rPr>
              <a:t>Michael Halas</a:t>
            </a:r>
          </a:p>
          <a:p>
            <a:r>
              <a:rPr lang="en-US" sz="2000" b="1" dirty="0">
                <a:solidFill>
                  <a:schemeClr val="bg2">
                    <a:lumMod val="10000"/>
                  </a:schemeClr>
                </a:solidFill>
                <a:latin typeface="Garamond" panose="02020404030301010803" pitchFamily="18" charset="0"/>
              </a:rPr>
              <a:t>Manoj Lalu</a:t>
            </a:r>
          </a:p>
          <a:p>
            <a:r>
              <a:rPr lang="en-US" sz="2000" b="1" dirty="0">
                <a:solidFill>
                  <a:schemeClr val="bg2">
                    <a:lumMod val="10000"/>
                  </a:schemeClr>
                </a:solidFill>
                <a:latin typeface="Garamond" panose="02020404030301010803" pitchFamily="18" charset="0"/>
              </a:rPr>
              <a:t>David Moher</a:t>
            </a:r>
          </a:p>
          <a:p>
            <a:r>
              <a:rPr lang="en-US" sz="2000" b="1" dirty="0">
                <a:solidFill>
                  <a:schemeClr val="bg2">
                    <a:lumMod val="10000"/>
                  </a:schemeClr>
                </a:solidFill>
                <a:latin typeface="Garamond" panose="02020404030301010803" pitchFamily="18" charset="0"/>
              </a:rPr>
              <a:t>Laurie Proulx</a:t>
            </a:r>
          </a:p>
          <a:p>
            <a:r>
              <a:rPr lang="en-US" sz="2000" b="1" dirty="0">
                <a:solidFill>
                  <a:schemeClr val="bg2">
                    <a:lumMod val="10000"/>
                  </a:schemeClr>
                </a:solidFill>
                <a:latin typeface="Garamond" panose="02020404030301010803" pitchFamily="18" charset="0"/>
              </a:rPr>
              <a:t>Alicia Ricketts</a:t>
            </a:r>
          </a:p>
          <a:p>
            <a:endParaRPr lang="en-CA" dirty="0">
              <a:latin typeface="Garamond" panose="02020404030301010803" pitchFamily="18" charset="0"/>
            </a:endParaRPr>
          </a:p>
        </p:txBody>
      </p:sp>
      <p:sp>
        <p:nvSpPr>
          <p:cNvPr id="7" name="TextBox 6"/>
          <p:cNvSpPr txBox="1"/>
          <p:nvPr/>
        </p:nvSpPr>
        <p:spPr>
          <a:xfrm>
            <a:off x="467544" y="5978628"/>
            <a:ext cx="6236208" cy="707886"/>
          </a:xfrm>
          <a:prstGeom prst="rect">
            <a:avLst/>
          </a:prstGeom>
          <a:noFill/>
        </p:spPr>
        <p:txBody>
          <a:bodyPr wrap="square" rtlCol="0">
            <a:spAutoFit/>
          </a:bodyPr>
          <a:lstStyle/>
          <a:p>
            <a:r>
              <a:rPr lang="en-US" sz="2000" dirty="0">
                <a:solidFill>
                  <a:schemeClr val="bg2">
                    <a:lumMod val="10000"/>
                  </a:schemeClr>
                </a:solidFill>
                <a:latin typeface="Garamond" panose="02020404030301010803" pitchFamily="18" charset="0"/>
              </a:rPr>
              <a:t>If you have any questions, please reach out to Dr. Kelly Cobey </a:t>
            </a:r>
            <a:r>
              <a:rPr lang="en-US" sz="2000" dirty="0">
                <a:latin typeface="Garamond" panose="02020404030301010803" pitchFamily="18" charset="0"/>
              </a:rPr>
              <a:t>(</a:t>
            </a:r>
            <a:r>
              <a:rPr lang="en-US" sz="2000" dirty="0">
                <a:latin typeface="Garamond" panose="02020404030301010803" pitchFamily="18" charset="0"/>
                <a:hlinkClick r:id="rId4"/>
              </a:rPr>
              <a:t>kcobey@ohri.ca</a:t>
            </a:r>
            <a:r>
              <a:rPr lang="en-US" sz="2000" dirty="0">
                <a:latin typeface="Garamond" panose="02020404030301010803" pitchFamily="18" charset="0"/>
              </a:rPr>
              <a:t>) </a:t>
            </a:r>
            <a:r>
              <a:rPr lang="en-US" sz="2000" dirty="0">
                <a:solidFill>
                  <a:schemeClr val="bg2">
                    <a:lumMod val="10000"/>
                  </a:schemeClr>
                </a:solidFill>
                <a:latin typeface="Garamond" panose="02020404030301010803" pitchFamily="18" charset="0"/>
              </a:rPr>
              <a:t>or Dr. Manoj Lalu </a:t>
            </a:r>
            <a:r>
              <a:rPr lang="en-US" sz="2000" dirty="0">
                <a:latin typeface="Garamond" panose="02020404030301010803" pitchFamily="18" charset="0"/>
              </a:rPr>
              <a:t>(</a:t>
            </a:r>
            <a:r>
              <a:rPr lang="en-US" sz="2000" dirty="0">
                <a:latin typeface="Garamond" panose="02020404030301010803" pitchFamily="18" charset="0"/>
                <a:hlinkClick r:id="rId5"/>
              </a:rPr>
              <a:t>mlalu@toh.ca</a:t>
            </a:r>
            <a:r>
              <a:rPr lang="en-US" sz="2000" dirty="0">
                <a:latin typeface="Garamond" panose="02020404030301010803" pitchFamily="18" charset="0"/>
              </a:rPr>
              <a:t>)</a:t>
            </a:r>
            <a:endParaRPr lang="en-CA" sz="2000" dirty="0">
              <a:latin typeface="Garamond" panose="02020404030301010803" pitchFamily="18" charset="0"/>
            </a:endParaRPr>
          </a:p>
        </p:txBody>
      </p:sp>
      <p:pic>
        <p:nvPicPr>
          <p:cNvPr id="2" name="Picture 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283508" y="548680"/>
            <a:ext cx="2517647" cy="1678431"/>
          </a:xfrm>
          <a:prstGeom prst="rect">
            <a:avLst/>
          </a:prstGeom>
        </p:spPr>
      </p:pic>
      <p:pic>
        <p:nvPicPr>
          <p:cNvPr id="3" name="Picture 2"/>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536724" y="1700808"/>
            <a:ext cx="2011214" cy="1906735"/>
          </a:xfrm>
          <a:prstGeom prst="rect">
            <a:avLst/>
          </a:prstGeom>
        </p:spPr>
      </p:pic>
      <p:sp>
        <p:nvSpPr>
          <p:cNvPr id="10" name="Rectangle 9"/>
          <p:cNvSpPr/>
          <p:nvPr/>
        </p:nvSpPr>
        <p:spPr>
          <a:xfrm>
            <a:off x="467544" y="764704"/>
            <a:ext cx="3960440" cy="48965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11" name="Rectangle 10"/>
          <p:cNvSpPr/>
          <p:nvPr/>
        </p:nvSpPr>
        <p:spPr>
          <a:xfrm>
            <a:off x="4679884" y="764704"/>
            <a:ext cx="3960440" cy="4896544"/>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CA"/>
          </a:p>
        </p:txBody>
      </p:sp>
      <p:sp>
        <p:nvSpPr>
          <p:cNvPr id="4" name="TextBox 3"/>
          <p:cNvSpPr txBox="1"/>
          <p:nvPr/>
        </p:nvSpPr>
        <p:spPr>
          <a:xfrm>
            <a:off x="845467" y="4296444"/>
            <a:ext cx="3204593" cy="1015663"/>
          </a:xfrm>
          <a:prstGeom prst="rect">
            <a:avLst/>
          </a:prstGeom>
          <a:noFill/>
        </p:spPr>
        <p:txBody>
          <a:bodyPr wrap="square" rtlCol="0">
            <a:spAutoFit/>
          </a:bodyPr>
          <a:lstStyle/>
          <a:p>
            <a:pPr algn="ctr"/>
            <a:r>
              <a:rPr lang="en-US" sz="2000" b="1" dirty="0" smtClean="0">
                <a:solidFill>
                  <a:schemeClr val="bg2">
                    <a:lumMod val="10000"/>
                  </a:schemeClr>
                </a:solidFill>
                <a:latin typeface="Garamond" panose="02020404030301010803" pitchFamily="18" charset="0"/>
              </a:rPr>
              <a:t>Thank you to all participants who responded to our survey.</a:t>
            </a:r>
            <a:endParaRPr lang="en-CA" sz="2000" b="1" dirty="0">
              <a:solidFill>
                <a:schemeClr val="bg2">
                  <a:lumMod val="10000"/>
                </a:schemeClr>
              </a:solidFill>
              <a:latin typeface="Garamond" panose="02020404030301010803" pitchFamily="18" charset="0"/>
            </a:endParaRPr>
          </a:p>
        </p:txBody>
      </p:sp>
    </p:spTree>
    <p:custDataLst>
      <p:tags r:id="rId1"/>
    </p:custDataLst>
    <p:extLst>
      <p:ext uri="{BB962C8B-B14F-4D97-AF65-F5344CB8AC3E}">
        <p14:creationId xmlns:p14="http://schemas.microsoft.com/office/powerpoint/2010/main" val="3079642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4" end="4"/>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5">
                                            <p:txEl>
                                              <p:pRg st="6" end="6"/>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5">
                                            <p:txEl>
                                              <p:pRg st="7" end="7"/>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latin typeface="Garamond" panose="02020404030301010803" pitchFamily="18" charset="0"/>
              </a:rPr>
              <a:t>Background</a:t>
            </a:r>
            <a:endParaRPr lang="en-CA" dirty="0">
              <a:latin typeface="Garamond" panose="02020404030301010803" pitchFamily="18" charset="0"/>
            </a:endParaRPr>
          </a:p>
        </p:txBody>
      </p:sp>
      <p:sp>
        <p:nvSpPr>
          <p:cNvPr id="3" name="Content Placeholder 2"/>
          <p:cNvSpPr>
            <a:spLocks noGrp="1"/>
          </p:cNvSpPr>
          <p:nvPr>
            <p:ph sz="half" idx="1"/>
          </p:nvPr>
        </p:nvSpPr>
        <p:spPr>
          <a:xfrm>
            <a:off x="457200" y="1421086"/>
            <a:ext cx="7931224" cy="4525963"/>
          </a:xfrm>
        </p:spPr>
        <p:txBody>
          <a:bodyPr>
            <a:normAutofit/>
          </a:bodyPr>
          <a:lstStyle/>
          <a:p>
            <a:pPr marL="0" indent="0">
              <a:buNone/>
            </a:pPr>
            <a:r>
              <a:rPr lang="en-US" sz="2000" dirty="0">
                <a:solidFill>
                  <a:schemeClr val="bg2">
                    <a:lumMod val="10000"/>
                  </a:schemeClr>
                </a:solidFill>
                <a:latin typeface="Garamond" panose="02020404030301010803" pitchFamily="18" charset="0"/>
              </a:rPr>
              <a:t>Predatory journals have traditionally been difficult to track and study because there was no consensus definition. The Centre for Journalology created a 3-part research program to define predatory journals. </a:t>
            </a:r>
          </a:p>
          <a:p>
            <a:pPr marL="514350" indent="-514350">
              <a:buAutoNum type="arabicParenR"/>
            </a:pPr>
            <a:r>
              <a:rPr lang="en-US" sz="2000" b="1" dirty="0">
                <a:solidFill>
                  <a:schemeClr val="bg2">
                    <a:lumMod val="10000"/>
                  </a:schemeClr>
                </a:solidFill>
                <a:latin typeface="Garamond" panose="02020404030301010803" pitchFamily="18" charset="0"/>
                <a:hlinkClick r:id="rId4"/>
              </a:rPr>
              <a:t>Scoping Review</a:t>
            </a:r>
            <a:r>
              <a:rPr lang="en-US" sz="2000" b="1" dirty="0">
                <a:solidFill>
                  <a:schemeClr val="bg2">
                    <a:lumMod val="10000"/>
                  </a:schemeClr>
                </a:solidFill>
                <a:latin typeface="Garamond" panose="02020404030301010803" pitchFamily="18" charset="0"/>
              </a:rPr>
              <a:t>: </a:t>
            </a:r>
            <a:r>
              <a:rPr lang="en-US" sz="2000" dirty="0">
                <a:solidFill>
                  <a:schemeClr val="bg2">
                    <a:lumMod val="10000"/>
                  </a:schemeClr>
                </a:solidFill>
                <a:latin typeface="Garamond" panose="02020404030301010803" pitchFamily="18" charset="0"/>
              </a:rPr>
              <a:t>We aggregated all studies in literature and looked at characteristics of predatory journals described in the study </a:t>
            </a:r>
          </a:p>
          <a:p>
            <a:pPr marL="514350" indent="-514350">
              <a:buAutoNum type="arabicParenR"/>
            </a:pPr>
            <a:r>
              <a:rPr lang="en-US" sz="2000" b="1" dirty="0">
                <a:solidFill>
                  <a:schemeClr val="bg2">
                    <a:lumMod val="10000"/>
                  </a:schemeClr>
                </a:solidFill>
                <a:latin typeface="Garamond" panose="02020404030301010803" pitchFamily="18" charset="0"/>
                <a:hlinkClick r:id="rId5"/>
              </a:rPr>
              <a:t>Delphi Survey</a:t>
            </a:r>
            <a:r>
              <a:rPr lang="en-US" sz="2000" b="1" dirty="0">
                <a:solidFill>
                  <a:schemeClr val="bg2">
                    <a:lumMod val="10000"/>
                  </a:schemeClr>
                </a:solidFill>
                <a:latin typeface="Garamond" panose="02020404030301010803" pitchFamily="18" charset="0"/>
              </a:rPr>
              <a:t>: </a:t>
            </a:r>
            <a:r>
              <a:rPr lang="en-US" sz="2000" dirty="0">
                <a:solidFill>
                  <a:schemeClr val="bg2">
                    <a:lumMod val="10000"/>
                  </a:schemeClr>
                </a:solidFill>
                <a:latin typeface="Garamond" panose="02020404030301010803" pitchFamily="18" charset="0"/>
              </a:rPr>
              <a:t>We took those characteristics and presented them to experts from diverse stakeholder groups like librarians, publishers, researchers and funders and in 3 rounds they voted on whether or not they thought those features were key features of predatory journals</a:t>
            </a:r>
          </a:p>
          <a:p>
            <a:pPr marL="514350" indent="-514350">
              <a:buAutoNum type="arabicParenR"/>
            </a:pPr>
            <a:r>
              <a:rPr lang="en-US" sz="2000" b="1" dirty="0">
                <a:solidFill>
                  <a:schemeClr val="bg2">
                    <a:lumMod val="10000"/>
                  </a:schemeClr>
                </a:solidFill>
                <a:latin typeface="Garamond" panose="02020404030301010803" pitchFamily="18" charset="0"/>
                <a:hlinkClick r:id="rId6"/>
              </a:rPr>
              <a:t>Consensus Meeting</a:t>
            </a:r>
            <a:r>
              <a:rPr lang="en-US" sz="2000" dirty="0">
                <a:solidFill>
                  <a:schemeClr val="bg2">
                    <a:lumMod val="10000"/>
                  </a:schemeClr>
                </a:solidFill>
                <a:latin typeface="Garamond" panose="02020404030301010803" pitchFamily="18" charset="0"/>
              </a:rPr>
              <a:t>: In April 2019, we brought together a diverse, international group of stakeholders in person and over two days, agreed on a statement on what a predatory journal is:</a:t>
            </a:r>
          </a:p>
          <a:p>
            <a:endParaRPr lang="en-CA" sz="1400" dirty="0"/>
          </a:p>
        </p:txBody>
      </p:sp>
    </p:spTree>
    <p:custDataLst>
      <p:tags r:id="rId1"/>
    </p:custDataLst>
    <p:extLst>
      <p:ext uri="{BB962C8B-B14F-4D97-AF65-F5344CB8AC3E}">
        <p14:creationId xmlns:p14="http://schemas.microsoft.com/office/powerpoint/2010/main" val="29100397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a:spLocks noGrp="1"/>
          </p:cNvSpPr>
          <p:nvPr>
            <p:ph type="body" sz="quarter" idx="13"/>
          </p:nvPr>
        </p:nvSpPr>
        <p:spPr/>
        <p:txBody>
          <a:bodyPr>
            <a:normAutofit/>
          </a:bodyPr>
          <a:lstStyle/>
          <a:p>
            <a:pPr marL="0" lvl="0" indent="0" defTabSz="457200">
              <a:spcBef>
                <a:spcPts val="600"/>
              </a:spcBef>
              <a:spcAft>
                <a:spcPts val="1200"/>
              </a:spcAft>
              <a:buClr>
                <a:srgbClr val="4287A3"/>
              </a:buClr>
              <a:buSzPct val="100000"/>
              <a:buNone/>
            </a:pPr>
            <a:r>
              <a:rPr lang="en-US" sz="2400" dirty="0">
                <a:solidFill>
                  <a:schemeClr val="bg2">
                    <a:lumMod val="10000"/>
                  </a:schemeClr>
                </a:solidFill>
                <a:latin typeface="Garamond" panose="02020404030301010803" pitchFamily="18" charset="0"/>
                <a:cs typeface="Arial"/>
              </a:rPr>
              <a:t>Beyond establishing a consensus definition of predatory journals, our expert panel discussed what the community needed to do to address predatory journals. It was agreed we needed to create: </a:t>
            </a:r>
          </a:p>
          <a:p>
            <a:pPr marL="0" lvl="0" indent="0" defTabSz="457200">
              <a:spcBef>
                <a:spcPts val="600"/>
              </a:spcBef>
              <a:spcAft>
                <a:spcPts val="1200"/>
              </a:spcAft>
              <a:buClr>
                <a:srgbClr val="4287A3"/>
              </a:buClr>
              <a:buSzPct val="100000"/>
              <a:buNone/>
            </a:pPr>
            <a:endParaRPr lang="en-US" sz="2400" dirty="0">
              <a:solidFill>
                <a:schemeClr val="bg2">
                  <a:lumMod val="10000"/>
                </a:schemeClr>
              </a:solidFill>
              <a:latin typeface="Garamond" panose="02020404030301010803" pitchFamily="18" charset="0"/>
              <a:cs typeface="Arial"/>
            </a:endParaRPr>
          </a:p>
          <a:p>
            <a:pPr marL="0" lvl="0" indent="0" defTabSz="457200">
              <a:spcBef>
                <a:spcPts val="600"/>
              </a:spcBef>
              <a:spcAft>
                <a:spcPts val="1200"/>
              </a:spcAft>
              <a:buClr>
                <a:srgbClr val="4287A3"/>
              </a:buClr>
              <a:buSzPct val="100000"/>
              <a:buNone/>
            </a:pPr>
            <a:endParaRPr lang="en-US" sz="2400" dirty="0">
              <a:solidFill>
                <a:schemeClr val="bg2">
                  <a:lumMod val="10000"/>
                </a:schemeClr>
              </a:solidFill>
              <a:latin typeface="Garamond" panose="02020404030301010803" pitchFamily="18" charset="0"/>
              <a:cs typeface="Arial"/>
            </a:endParaRPr>
          </a:p>
          <a:p>
            <a:pPr marL="0" lvl="0" indent="0" defTabSz="457200">
              <a:spcBef>
                <a:spcPts val="600"/>
              </a:spcBef>
              <a:spcAft>
                <a:spcPts val="1200"/>
              </a:spcAft>
              <a:buClr>
                <a:srgbClr val="4287A3"/>
              </a:buClr>
              <a:buSzPct val="100000"/>
              <a:buNone/>
            </a:pPr>
            <a:endParaRPr lang="en-US" sz="2400" dirty="0">
              <a:solidFill>
                <a:schemeClr val="bg2">
                  <a:lumMod val="10000"/>
                </a:schemeClr>
              </a:solidFill>
              <a:latin typeface="Garamond" panose="02020404030301010803" pitchFamily="18" charset="0"/>
              <a:cs typeface="Arial"/>
            </a:endParaRPr>
          </a:p>
          <a:p>
            <a:pPr marL="0" indent="0">
              <a:buNone/>
            </a:pPr>
            <a:endParaRPr lang="en-CA" dirty="0"/>
          </a:p>
        </p:txBody>
      </p:sp>
      <p:sp>
        <p:nvSpPr>
          <p:cNvPr id="2" name="Rounded Rectangle 1"/>
          <p:cNvSpPr/>
          <p:nvPr/>
        </p:nvSpPr>
        <p:spPr>
          <a:xfrm>
            <a:off x="755576" y="2338083"/>
            <a:ext cx="3312368" cy="1080120"/>
          </a:xfrm>
          <a:prstGeom prst="roundRect">
            <a:avLst/>
          </a:prstGeom>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solidFill>
                  <a:schemeClr val="bg1"/>
                </a:solidFill>
                <a:latin typeface="Garamond" panose="02020404030301010803" pitchFamily="18" charset="0"/>
              </a:rPr>
              <a:t>A one stop shop </a:t>
            </a:r>
          </a:p>
          <a:p>
            <a:pPr algn="ctr"/>
            <a:r>
              <a:rPr lang="en-US" sz="2000" dirty="0">
                <a:solidFill>
                  <a:schemeClr val="bg1"/>
                </a:solidFill>
                <a:latin typeface="Garamond" panose="02020404030301010803" pitchFamily="18" charset="0"/>
              </a:rPr>
              <a:t>(resource website)</a:t>
            </a:r>
            <a:endParaRPr lang="en-CA" sz="2000" dirty="0">
              <a:solidFill>
                <a:schemeClr val="bg1"/>
              </a:solidFill>
              <a:latin typeface="Garamond" panose="02020404030301010803" pitchFamily="18" charset="0"/>
            </a:endParaRPr>
          </a:p>
        </p:txBody>
      </p:sp>
      <p:sp>
        <p:nvSpPr>
          <p:cNvPr id="6" name="Rounded Rectangle 5"/>
          <p:cNvSpPr/>
          <p:nvPr/>
        </p:nvSpPr>
        <p:spPr>
          <a:xfrm>
            <a:off x="4793196" y="2333854"/>
            <a:ext cx="3312368" cy="1080120"/>
          </a:xfrm>
          <a:prstGeom prst="roundRect">
            <a:avLst/>
          </a:prstGeom>
          <a:ln>
            <a:solidFill>
              <a:schemeClr val="bg2">
                <a:lumMod val="1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dirty="0">
                <a:latin typeface="Garamond" panose="02020404030301010803" pitchFamily="18" charset="0"/>
              </a:rPr>
              <a:t>A journal authenticator tool</a:t>
            </a:r>
            <a:endParaRPr lang="en-CA" sz="2800" dirty="0">
              <a:latin typeface="Garamond" panose="02020404030301010803" pitchFamily="18" charset="0"/>
            </a:endParaRPr>
          </a:p>
        </p:txBody>
      </p:sp>
      <p:cxnSp>
        <p:nvCxnSpPr>
          <p:cNvPr id="8" name="Straight Arrow Connector 7"/>
          <p:cNvCxnSpPr>
            <a:stCxn id="2" idx="2"/>
          </p:cNvCxnSpPr>
          <p:nvPr/>
        </p:nvCxnSpPr>
        <p:spPr>
          <a:xfrm>
            <a:off x="2411760" y="3418203"/>
            <a:ext cx="0" cy="123493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cxnSp>
        <p:nvCxnSpPr>
          <p:cNvPr id="9" name="Straight Arrow Connector 8"/>
          <p:cNvCxnSpPr/>
          <p:nvPr/>
        </p:nvCxnSpPr>
        <p:spPr>
          <a:xfrm>
            <a:off x="6449380" y="3418203"/>
            <a:ext cx="0" cy="1234933"/>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0" name="Rectangle 9"/>
          <p:cNvSpPr/>
          <p:nvPr/>
        </p:nvSpPr>
        <p:spPr>
          <a:xfrm>
            <a:off x="755576" y="4786355"/>
            <a:ext cx="3312368" cy="1477328"/>
          </a:xfrm>
          <a:prstGeom prst="rect">
            <a:avLst/>
          </a:prstGeom>
        </p:spPr>
        <p:txBody>
          <a:bodyPr wrap="square">
            <a:spAutoFit/>
          </a:bodyPr>
          <a:lstStyle/>
          <a:p>
            <a:pPr algn="ctr">
              <a:defRPr/>
            </a:pPr>
            <a:r>
              <a:rPr lang="en-US" b="1" dirty="0">
                <a:solidFill>
                  <a:schemeClr val="bg2">
                    <a:lumMod val="10000"/>
                  </a:schemeClr>
                </a:solidFill>
                <a:latin typeface="Garamond" panose="02020404030301010803" pitchFamily="18" charset="0"/>
                <a:cs typeface="Arial"/>
              </a:rPr>
              <a:t> Including a database of research, media coverage, and policies and educational resources for different stakeholders</a:t>
            </a:r>
            <a:r>
              <a:rPr lang="en-US" dirty="0">
                <a:solidFill>
                  <a:schemeClr val="bg2">
                    <a:lumMod val="10000"/>
                  </a:schemeClr>
                </a:solidFill>
                <a:latin typeface="Garamond" panose="02020404030301010803" pitchFamily="18" charset="0"/>
                <a:cs typeface="Arial"/>
              </a:rPr>
              <a:t>.</a:t>
            </a:r>
          </a:p>
        </p:txBody>
      </p:sp>
      <p:sp>
        <p:nvSpPr>
          <p:cNvPr id="11" name="Rectangle 10"/>
          <p:cNvSpPr/>
          <p:nvPr/>
        </p:nvSpPr>
        <p:spPr>
          <a:xfrm>
            <a:off x="4809670" y="4766579"/>
            <a:ext cx="3516686" cy="2031325"/>
          </a:xfrm>
          <a:prstGeom prst="rect">
            <a:avLst/>
          </a:prstGeom>
        </p:spPr>
        <p:txBody>
          <a:bodyPr wrap="square">
            <a:spAutoFit/>
          </a:bodyPr>
          <a:lstStyle/>
          <a:p>
            <a:pPr algn="ctr">
              <a:defRPr/>
            </a:pPr>
            <a:r>
              <a:rPr lang="en-US" b="1" dirty="0">
                <a:solidFill>
                  <a:schemeClr val="bg2">
                    <a:lumMod val="10000"/>
                  </a:schemeClr>
                </a:solidFill>
                <a:latin typeface="Garamond" panose="02020404030301010803" pitchFamily="18" charset="0"/>
              </a:rPr>
              <a:t>A digital tool to support users discerning  the transparency practices of journals to help make decisions on whether to interact with the journal or not (i.e. read it, submit to it, or cite work published there)</a:t>
            </a:r>
            <a:endParaRPr lang="en-CA" b="1" dirty="0">
              <a:latin typeface="Garamond" panose="02020404030301010803" pitchFamily="18" charset="0"/>
            </a:endParaRPr>
          </a:p>
        </p:txBody>
      </p:sp>
    </p:spTree>
    <p:custDataLst>
      <p:tags r:id="rId1"/>
    </p:custDataLst>
    <p:extLst>
      <p:ext uri="{BB962C8B-B14F-4D97-AF65-F5344CB8AC3E}">
        <p14:creationId xmlns:p14="http://schemas.microsoft.com/office/powerpoint/2010/main" val="40476598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latin typeface="Garamond" panose="02020404030301010803" pitchFamily="18" charset="0"/>
              </a:rPr>
              <a:t>Aim</a:t>
            </a:r>
            <a:endParaRPr lang="en-CA" dirty="0">
              <a:latin typeface="Garamond" panose="02020404030301010803" pitchFamily="18" charset="0"/>
            </a:endParaRPr>
          </a:p>
        </p:txBody>
      </p:sp>
      <p:sp>
        <p:nvSpPr>
          <p:cNvPr id="3" name="Content Placeholder 2"/>
          <p:cNvSpPr>
            <a:spLocks noGrp="1"/>
          </p:cNvSpPr>
          <p:nvPr>
            <p:ph sz="half" idx="1"/>
          </p:nvPr>
        </p:nvSpPr>
        <p:spPr>
          <a:xfrm>
            <a:off x="457200" y="1600201"/>
            <a:ext cx="8229600" cy="4525963"/>
          </a:xfrm>
        </p:spPr>
        <p:txBody>
          <a:bodyPr>
            <a:normAutofit/>
          </a:bodyPr>
          <a:lstStyle/>
          <a:p>
            <a:pPr marL="0" indent="0">
              <a:buNone/>
            </a:pPr>
            <a:r>
              <a:rPr lang="en-US" sz="2400" dirty="0">
                <a:solidFill>
                  <a:schemeClr val="bg2">
                    <a:lumMod val="10000"/>
                  </a:schemeClr>
                </a:solidFill>
                <a:latin typeface="Garamond" panose="02020404030301010803" pitchFamily="18" charset="0"/>
              </a:rPr>
              <a:t>Here we describe our approach to developing the suggested  “Digital Journal Authenticator” tool. </a:t>
            </a:r>
          </a:p>
          <a:p>
            <a:pPr marL="0" indent="0">
              <a:buNone/>
            </a:pPr>
            <a:endParaRPr lang="en-US" sz="2400" dirty="0">
              <a:solidFill>
                <a:schemeClr val="bg2">
                  <a:lumMod val="10000"/>
                </a:schemeClr>
              </a:solidFill>
              <a:latin typeface="Garamond" panose="02020404030301010803" pitchFamily="18" charset="0"/>
            </a:endParaRPr>
          </a:p>
          <a:p>
            <a:pPr marL="0" indent="0">
              <a:buNone/>
            </a:pPr>
            <a:r>
              <a:rPr lang="en-US" sz="2400" dirty="0">
                <a:solidFill>
                  <a:schemeClr val="bg2">
                    <a:lumMod val="10000"/>
                  </a:schemeClr>
                </a:solidFill>
                <a:latin typeface="Garamond" panose="02020404030301010803" pitchFamily="18" charset="0"/>
              </a:rPr>
              <a:t>The tool will highlight the quality of transparency practices and help users decide if they want to interact with the journal or not.</a:t>
            </a:r>
          </a:p>
          <a:p>
            <a:pPr marL="0" indent="0">
              <a:buNone/>
            </a:pPr>
            <a:endParaRPr lang="en-US" sz="2400" dirty="0">
              <a:solidFill>
                <a:schemeClr val="bg2">
                  <a:lumMod val="10000"/>
                </a:schemeClr>
              </a:solidFill>
              <a:latin typeface="Garamond" panose="02020404030301010803" pitchFamily="18" charset="0"/>
            </a:endParaRPr>
          </a:p>
          <a:p>
            <a:pPr marL="0" indent="0">
              <a:buNone/>
            </a:pPr>
            <a:r>
              <a:rPr lang="en-US" sz="2400" dirty="0">
                <a:solidFill>
                  <a:schemeClr val="bg2">
                    <a:lumMod val="10000"/>
                  </a:schemeClr>
                </a:solidFill>
                <a:latin typeface="Garamond" panose="02020404030301010803" pitchFamily="18" charset="0"/>
              </a:rPr>
              <a:t>The tool will be developed with a ‘user-centered’ design in mind – meaning we will incorporate the needs and preferences of the people who will use the tool.</a:t>
            </a:r>
          </a:p>
        </p:txBody>
      </p:sp>
    </p:spTree>
    <p:custDataLst>
      <p:tags r:id="rId1"/>
    </p:custDataLst>
    <p:extLst>
      <p:ext uri="{BB962C8B-B14F-4D97-AF65-F5344CB8AC3E}">
        <p14:creationId xmlns:p14="http://schemas.microsoft.com/office/powerpoint/2010/main" val="11095693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latin typeface="Garamond" panose="02020404030301010803" pitchFamily="18" charset="0"/>
              </a:rPr>
              <a:t>Patient stakeholders</a:t>
            </a:r>
            <a:endParaRPr lang="en-CA" dirty="0">
              <a:latin typeface="Garamond" panose="02020404030301010803" pitchFamily="18" charset="0"/>
            </a:endParaRPr>
          </a:p>
        </p:txBody>
      </p:sp>
      <p:sp>
        <p:nvSpPr>
          <p:cNvPr id="3" name="Content Placeholder 2"/>
          <p:cNvSpPr>
            <a:spLocks noGrp="1"/>
          </p:cNvSpPr>
          <p:nvPr>
            <p:ph sz="half" idx="1"/>
          </p:nvPr>
        </p:nvSpPr>
        <p:spPr>
          <a:xfrm>
            <a:off x="457200" y="1196753"/>
            <a:ext cx="4038600" cy="5472608"/>
          </a:xfrm>
        </p:spPr>
        <p:txBody>
          <a:bodyPr>
            <a:normAutofit fontScale="62500" lnSpcReduction="20000"/>
          </a:bodyPr>
          <a:lstStyle/>
          <a:p>
            <a:pPr marL="0" indent="0">
              <a:buNone/>
            </a:pPr>
            <a:r>
              <a:rPr lang="en-US" sz="3600" dirty="0">
                <a:solidFill>
                  <a:schemeClr val="bg2">
                    <a:lumMod val="10000"/>
                  </a:schemeClr>
                </a:solidFill>
                <a:latin typeface="Garamond" panose="02020404030301010803" pitchFamily="18" charset="0"/>
              </a:rPr>
              <a:t>Research publications affect how health care is delivered to patients. It is estimated that 70% of Canadians go online to search for health information</a:t>
            </a:r>
            <a:r>
              <a:rPr lang="en-US" sz="3600" baseline="30000" dirty="0">
                <a:solidFill>
                  <a:schemeClr val="bg2">
                    <a:lumMod val="10000"/>
                  </a:schemeClr>
                </a:solidFill>
                <a:latin typeface="Garamond" panose="02020404030301010803" pitchFamily="18" charset="0"/>
              </a:rPr>
              <a:t>1</a:t>
            </a:r>
            <a:r>
              <a:rPr lang="en-US" sz="3600" dirty="0">
                <a:solidFill>
                  <a:schemeClr val="bg2">
                    <a:lumMod val="10000"/>
                  </a:schemeClr>
                </a:solidFill>
                <a:latin typeface="Garamond" panose="02020404030301010803" pitchFamily="18" charset="0"/>
              </a:rPr>
              <a:t> often before visiting their doctors. </a:t>
            </a:r>
            <a:endParaRPr lang="en-US" dirty="0">
              <a:solidFill>
                <a:schemeClr val="bg2">
                  <a:lumMod val="10000"/>
                </a:schemeClr>
              </a:solidFill>
              <a:latin typeface="Garamond" panose="02020404030301010803" pitchFamily="18" charset="0"/>
            </a:endParaRPr>
          </a:p>
          <a:p>
            <a:pPr marL="0" indent="0">
              <a:buNone/>
            </a:pPr>
            <a:endParaRPr lang="en-US" dirty="0">
              <a:solidFill>
                <a:schemeClr val="bg2">
                  <a:lumMod val="10000"/>
                </a:schemeClr>
              </a:solidFill>
              <a:latin typeface="Garamond" panose="02020404030301010803" pitchFamily="18" charset="0"/>
            </a:endParaRPr>
          </a:p>
          <a:p>
            <a:pPr marL="0" indent="0">
              <a:buNone/>
            </a:pPr>
            <a:endParaRPr lang="en-US" dirty="0">
              <a:solidFill>
                <a:schemeClr val="bg2">
                  <a:lumMod val="10000"/>
                </a:schemeClr>
              </a:solidFill>
              <a:latin typeface="Garamond" panose="02020404030301010803" pitchFamily="18" charset="0"/>
            </a:endParaRPr>
          </a:p>
          <a:p>
            <a:pPr marL="0" indent="0">
              <a:buNone/>
            </a:pPr>
            <a:r>
              <a:rPr lang="en-US" sz="3600" dirty="0" smtClean="0">
                <a:solidFill>
                  <a:schemeClr val="bg2">
                    <a:lumMod val="10000"/>
                  </a:schemeClr>
                </a:solidFill>
                <a:latin typeface="Garamond" panose="02020404030301010803" pitchFamily="18" charset="0"/>
              </a:rPr>
              <a:t>If </a:t>
            </a:r>
            <a:r>
              <a:rPr lang="en-US" sz="3600" dirty="0">
                <a:solidFill>
                  <a:schemeClr val="bg2">
                    <a:lumMod val="10000"/>
                  </a:schemeClr>
                </a:solidFill>
                <a:latin typeface="Garamond" panose="02020404030301010803" pitchFamily="18" charset="0"/>
              </a:rPr>
              <a:t>patients use the </a:t>
            </a:r>
            <a:r>
              <a:rPr lang="en-US" sz="3600" dirty="0" smtClean="0">
                <a:solidFill>
                  <a:schemeClr val="bg2">
                    <a:lumMod val="10000"/>
                  </a:schemeClr>
                </a:solidFill>
                <a:latin typeface="Garamond" panose="02020404030301010803" pitchFamily="18" charset="0"/>
              </a:rPr>
              <a:t>internet </a:t>
            </a:r>
            <a:r>
              <a:rPr lang="en-US" sz="3600" dirty="0">
                <a:solidFill>
                  <a:schemeClr val="bg2">
                    <a:lumMod val="10000"/>
                  </a:schemeClr>
                </a:solidFill>
                <a:latin typeface="Garamond" panose="02020404030301010803" pitchFamily="18" charset="0"/>
              </a:rPr>
              <a:t>to obtain health information but cannot determine its quality, it could impact their care or change how they behave</a:t>
            </a:r>
          </a:p>
          <a:p>
            <a:pPr marL="0" indent="0">
              <a:buNone/>
            </a:pPr>
            <a:r>
              <a:rPr lang="en-US" sz="3600" b="1" dirty="0">
                <a:solidFill>
                  <a:schemeClr val="bg2">
                    <a:lumMod val="10000"/>
                  </a:schemeClr>
                </a:solidFill>
                <a:latin typeface="Garamond" panose="02020404030301010803" pitchFamily="18" charset="0"/>
              </a:rPr>
              <a:t>We want to help patients make sure they’re not reading work shared in predatory journals. </a:t>
            </a:r>
          </a:p>
          <a:p>
            <a:pPr marL="0" indent="0">
              <a:buNone/>
            </a:pPr>
            <a:r>
              <a:rPr lang="en-US" baseline="30000" dirty="0">
                <a:solidFill>
                  <a:schemeClr val="bg2">
                    <a:lumMod val="10000"/>
                  </a:schemeClr>
                </a:solidFill>
                <a:latin typeface="Garamond" panose="02020404030301010803" pitchFamily="18" charset="0"/>
              </a:rPr>
              <a:t>1</a:t>
            </a:r>
            <a:r>
              <a:rPr lang="en-US" dirty="0">
                <a:solidFill>
                  <a:schemeClr val="bg2">
                    <a:lumMod val="10000"/>
                  </a:schemeClr>
                </a:solidFill>
                <a:latin typeface="Garamond" panose="02020404030301010803" pitchFamily="18" charset="0"/>
              </a:rPr>
              <a:t> </a:t>
            </a:r>
            <a:r>
              <a:rPr lang="en-US" sz="1800" dirty="0">
                <a:solidFill>
                  <a:schemeClr val="bg2">
                    <a:lumMod val="10000"/>
                  </a:schemeClr>
                </a:solidFill>
                <a:latin typeface="Garamond" panose="02020404030301010803" pitchFamily="18" charset="0"/>
              </a:rPr>
              <a:t>Canada S. Canadian Internet Use Survey.; 2011. www.statcan.gc.ca/daily-quotidien/100510/dq100510a-eng.htm</a:t>
            </a:r>
            <a:endParaRPr lang="en-CA" sz="3100" baseline="30000" dirty="0">
              <a:solidFill>
                <a:schemeClr val="bg2">
                  <a:lumMod val="10000"/>
                </a:schemeClr>
              </a:solidFill>
              <a:latin typeface="Garamond" panose="02020404030301010803" pitchFamily="18" charset="0"/>
            </a:endParaRPr>
          </a:p>
        </p:txBody>
      </p:sp>
      <p:pic>
        <p:nvPicPr>
          <p:cNvPr id="5" name="Content Placeholder 4"/>
          <p:cNvPicPr>
            <a:picLocks noGrp="1" noChangeAspect="1"/>
          </p:cNvPicPr>
          <p:nvPr>
            <p:ph sz="half" idx="2"/>
          </p:nvPr>
        </p:nvPicPr>
        <p:blipFill>
          <a:blip r:embed="rId4">
            <a:extLst>
              <a:ext uri="{28A0092B-C50C-407E-A947-70E740481C1C}">
                <a14:useLocalDpi xmlns:a14="http://schemas.microsoft.com/office/drawing/2010/main" val="0"/>
              </a:ext>
            </a:extLst>
          </a:blip>
          <a:stretch>
            <a:fillRect/>
          </a:stretch>
        </p:blipFill>
        <p:spPr>
          <a:xfrm>
            <a:off x="4169115" y="1772816"/>
            <a:ext cx="4546848" cy="2987929"/>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custDataLst>
      <p:tags r:id="rId1"/>
    </p:custDataLst>
    <p:extLst>
      <p:ext uri="{BB962C8B-B14F-4D97-AF65-F5344CB8AC3E}">
        <p14:creationId xmlns:p14="http://schemas.microsoft.com/office/powerpoint/2010/main" val="13109588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l"/>
            <a:r>
              <a:rPr lang="en-US" dirty="0">
                <a:latin typeface="Garamond" panose="02020404030301010803" pitchFamily="18" charset="0"/>
              </a:rPr>
              <a:t>Methodology</a:t>
            </a:r>
            <a:endParaRPr lang="en-CA" dirty="0">
              <a:latin typeface="Garamond" panose="02020404030301010803" pitchFamily="18" charset="0"/>
            </a:endParaRPr>
          </a:p>
        </p:txBody>
      </p:sp>
      <p:sp>
        <p:nvSpPr>
          <p:cNvPr id="5" name="Content Placeholder 4"/>
          <p:cNvSpPr>
            <a:spLocks noGrp="1"/>
          </p:cNvSpPr>
          <p:nvPr>
            <p:ph sz="half" idx="1"/>
          </p:nvPr>
        </p:nvSpPr>
        <p:spPr>
          <a:xfrm>
            <a:off x="457200" y="2204864"/>
            <a:ext cx="8003232" cy="4525963"/>
          </a:xfrm>
        </p:spPr>
        <p:txBody>
          <a:bodyPr>
            <a:normAutofit/>
          </a:bodyPr>
          <a:lstStyle/>
          <a:p>
            <a:pPr marL="0" indent="0">
              <a:buNone/>
            </a:pPr>
            <a:r>
              <a:rPr lang="en-US" sz="2400" dirty="0">
                <a:solidFill>
                  <a:schemeClr val="bg2">
                    <a:lumMod val="10000"/>
                  </a:schemeClr>
                </a:solidFill>
                <a:latin typeface="Garamond" panose="02020404030301010803" pitchFamily="18" charset="0"/>
              </a:rPr>
              <a:t>In this part of our research program we seek to obtain input from </a:t>
            </a:r>
            <a:r>
              <a:rPr lang="en-US" sz="2400" b="1" dirty="0">
                <a:solidFill>
                  <a:schemeClr val="bg2">
                    <a:lumMod val="10000"/>
                  </a:schemeClr>
                </a:solidFill>
                <a:latin typeface="Garamond" panose="02020404030301010803" pitchFamily="18" charset="0"/>
              </a:rPr>
              <a:t>patients</a:t>
            </a:r>
            <a:r>
              <a:rPr lang="en-US" sz="2400" dirty="0">
                <a:solidFill>
                  <a:schemeClr val="bg2">
                    <a:lumMod val="10000"/>
                  </a:schemeClr>
                </a:solidFill>
                <a:latin typeface="Garamond" panose="02020404030301010803" pitchFamily="18" charset="0"/>
              </a:rPr>
              <a:t> on the journal authenticator tool in two ways. </a:t>
            </a:r>
          </a:p>
          <a:p>
            <a:pPr marL="0" indent="0">
              <a:buNone/>
            </a:pPr>
            <a:endParaRPr lang="en-US" sz="2400" dirty="0">
              <a:solidFill>
                <a:schemeClr val="bg2">
                  <a:lumMod val="10000"/>
                </a:schemeClr>
              </a:solidFill>
              <a:latin typeface="Garamond" panose="02020404030301010803" pitchFamily="18" charset="0"/>
            </a:endParaRPr>
          </a:p>
          <a:p>
            <a:pPr marL="0" indent="0">
              <a:buNone/>
            </a:pPr>
            <a:r>
              <a:rPr lang="en-US" sz="2400" dirty="0">
                <a:solidFill>
                  <a:schemeClr val="bg2">
                    <a:lumMod val="10000"/>
                  </a:schemeClr>
                </a:solidFill>
                <a:latin typeface="Garamond" panose="02020404030301010803" pitchFamily="18" charset="0"/>
              </a:rPr>
              <a:t>In the first part of the study, we </a:t>
            </a:r>
            <a:r>
              <a:rPr lang="en-US" sz="2400" b="1" dirty="0">
                <a:solidFill>
                  <a:schemeClr val="bg2">
                    <a:lumMod val="10000"/>
                  </a:schemeClr>
                </a:solidFill>
                <a:latin typeface="Garamond" panose="02020404030301010803" pitchFamily="18" charset="0"/>
              </a:rPr>
              <a:t>conducted a cross-sectional survey </a:t>
            </a:r>
            <a:r>
              <a:rPr lang="en-US" sz="2400" dirty="0">
                <a:solidFill>
                  <a:schemeClr val="bg2">
                    <a:lumMod val="10000"/>
                  </a:schemeClr>
                </a:solidFill>
                <a:latin typeface="Garamond" panose="02020404030301010803" pitchFamily="18" charset="0"/>
              </a:rPr>
              <a:t>of patients to gauge how they use the internet to obtain health information. </a:t>
            </a:r>
          </a:p>
        </p:txBody>
      </p:sp>
    </p:spTree>
    <p:custDataLst>
      <p:tags r:id="rId1"/>
    </p:custDataLst>
    <p:extLst>
      <p:ext uri="{BB962C8B-B14F-4D97-AF65-F5344CB8AC3E}">
        <p14:creationId xmlns:p14="http://schemas.microsoft.com/office/powerpoint/2010/main" val="34970959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dirty="0">
                <a:latin typeface="Garamond" panose="02020404030301010803" pitchFamily="18" charset="0"/>
              </a:rPr>
              <a:t>Methodology</a:t>
            </a:r>
            <a:endParaRPr lang="en-CA" dirty="0">
              <a:latin typeface="Garamond" panose="02020404030301010803" pitchFamily="18" charset="0"/>
            </a:endParaRPr>
          </a:p>
        </p:txBody>
      </p:sp>
      <p:sp>
        <p:nvSpPr>
          <p:cNvPr id="3" name="Content Placeholder 2"/>
          <p:cNvSpPr>
            <a:spLocks noGrp="1"/>
          </p:cNvSpPr>
          <p:nvPr>
            <p:ph sz="half" idx="1"/>
          </p:nvPr>
        </p:nvSpPr>
        <p:spPr/>
        <p:txBody>
          <a:bodyPr>
            <a:normAutofit/>
          </a:bodyPr>
          <a:lstStyle/>
          <a:p>
            <a:pPr marL="0" indent="0">
              <a:buNone/>
            </a:pPr>
            <a:r>
              <a:rPr lang="en-US" sz="2400" dirty="0">
                <a:solidFill>
                  <a:schemeClr val="bg2">
                    <a:lumMod val="10000"/>
                  </a:schemeClr>
                </a:solidFill>
                <a:latin typeface="Garamond" panose="02020404030301010803" pitchFamily="18" charset="0"/>
              </a:rPr>
              <a:t>We included all individuals who were 18 years or older, Canadian, and fluent in English. The survey was purpose-built using </a:t>
            </a:r>
            <a:r>
              <a:rPr lang="en-US" sz="2400" dirty="0" err="1">
                <a:solidFill>
                  <a:schemeClr val="bg2">
                    <a:lumMod val="10000"/>
                  </a:schemeClr>
                </a:solidFill>
                <a:latin typeface="Garamond" panose="02020404030301010803" pitchFamily="18" charset="0"/>
              </a:rPr>
              <a:t>SurveyMonkey</a:t>
            </a:r>
            <a:r>
              <a:rPr lang="en-US" sz="2400" dirty="0">
                <a:solidFill>
                  <a:schemeClr val="bg2">
                    <a:lumMod val="10000"/>
                  </a:schemeClr>
                </a:solidFill>
                <a:latin typeface="Garamond" panose="02020404030301010803" pitchFamily="18" charset="0"/>
              </a:rPr>
              <a:t>. </a:t>
            </a:r>
          </a:p>
          <a:p>
            <a:pPr marL="0" indent="0">
              <a:buNone/>
            </a:pPr>
            <a:endParaRPr lang="en-US" sz="2400" dirty="0">
              <a:solidFill>
                <a:schemeClr val="bg2">
                  <a:lumMod val="10000"/>
                </a:schemeClr>
              </a:solidFill>
              <a:latin typeface="Garamond" panose="02020404030301010803" pitchFamily="18" charset="0"/>
            </a:endParaRPr>
          </a:p>
          <a:p>
            <a:pPr marL="0" indent="0">
              <a:buNone/>
            </a:pPr>
            <a:r>
              <a:rPr lang="en-US" sz="2400" dirty="0">
                <a:solidFill>
                  <a:schemeClr val="bg2">
                    <a:lumMod val="10000"/>
                  </a:schemeClr>
                </a:solidFill>
                <a:latin typeface="Garamond" panose="02020404030301010803" pitchFamily="18" charset="0"/>
              </a:rPr>
              <a:t>We recruited people via Twitter, and two patient databases (</a:t>
            </a:r>
            <a:r>
              <a:rPr lang="en-US" sz="2400" dirty="0">
                <a:solidFill>
                  <a:schemeClr val="bg2">
                    <a:lumMod val="10000"/>
                  </a:schemeClr>
                </a:solidFill>
                <a:latin typeface="Garamond" panose="02020404030301010803" pitchFamily="18" charset="0"/>
                <a:hlinkClick r:id="rId4"/>
              </a:rPr>
              <a:t>The Ottawa Hospital’s patient services team </a:t>
            </a:r>
            <a:r>
              <a:rPr lang="en-US" sz="2400" dirty="0">
                <a:solidFill>
                  <a:schemeClr val="bg2">
                    <a:lumMod val="10000"/>
                  </a:schemeClr>
                </a:solidFill>
                <a:latin typeface="Garamond" panose="02020404030301010803" pitchFamily="18" charset="0"/>
              </a:rPr>
              <a:t>and </a:t>
            </a:r>
            <a:r>
              <a:rPr lang="en-US" sz="2400" dirty="0">
                <a:solidFill>
                  <a:schemeClr val="bg2">
                    <a:lumMod val="10000"/>
                  </a:schemeClr>
                </a:solidFill>
                <a:latin typeface="Garamond" panose="02020404030301010803" pitchFamily="18" charset="0"/>
                <a:hlinkClick r:id="rId5"/>
              </a:rPr>
              <a:t>Canada Health </a:t>
            </a:r>
            <a:r>
              <a:rPr lang="en-US" sz="2400" dirty="0" err="1">
                <a:solidFill>
                  <a:schemeClr val="bg2">
                    <a:lumMod val="10000"/>
                  </a:schemeClr>
                </a:solidFill>
                <a:latin typeface="Garamond" panose="02020404030301010803" pitchFamily="18" charset="0"/>
                <a:hlinkClick r:id="rId5"/>
              </a:rPr>
              <a:t>Infoway</a:t>
            </a:r>
            <a:r>
              <a:rPr lang="en-US" sz="2400" dirty="0">
                <a:solidFill>
                  <a:schemeClr val="bg2">
                    <a:lumMod val="10000"/>
                  </a:schemeClr>
                </a:solidFill>
                <a:latin typeface="Garamond" panose="02020404030301010803" pitchFamily="18" charset="0"/>
              </a:rPr>
              <a:t>).</a:t>
            </a:r>
          </a:p>
          <a:p>
            <a:pPr marL="0" indent="0">
              <a:buNone/>
            </a:pPr>
            <a:endParaRPr lang="en-US" dirty="0">
              <a:solidFill>
                <a:schemeClr val="bg2">
                  <a:lumMod val="10000"/>
                </a:schemeClr>
              </a:solidFill>
              <a:latin typeface="Garamond" panose="02020404030301010803" pitchFamily="18" charset="0"/>
            </a:endParaRPr>
          </a:p>
          <a:p>
            <a:pPr marL="0" indent="0">
              <a:buNone/>
            </a:pPr>
            <a:endParaRPr lang="en-CA" dirty="0">
              <a:latin typeface="Garamond" panose="02020404030301010803" pitchFamily="18" charset="0"/>
            </a:endParaRPr>
          </a:p>
        </p:txBody>
      </p:sp>
      <p:pic>
        <p:nvPicPr>
          <p:cNvPr id="5" name="Content Placeholder 4"/>
          <p:cNvPicPr>
            <a:picLocks noGrp="1" noChangeAspect="1"/>
          </p:cNvPicPr>
          <p:nvPr>
            <p:ph sz="half" idx="2"/>
          </p:nvPr>
        </p:nvPicPr>
        <p:blipFill>
          <a:blip r:embed="rId6" cstate="print">
            <a:extLst>
              <a:ext uri="{28A0092B-C50C-407E-A947-70E740481C1C}">
                <a14:useLocalDpi xmlns:a14="http://schemas.microsoft.com/office/drawing/2010/main" val="0"/>
              </a:ext>
            </a:extLst>
          </a:blip>
          <a:stretch>
            <a:fillRect/>
          </a:stretch>
        </p:blipFill>
        <p:spPr>
          <a:xfrm>
            <a:off x="4788024" y="1252628"/>
            <a:ext cx="3767135" cy="4873536"/>
          </a:xfrm>
        </p:spPr>
      </p:pic>
    </p:spTree>
    <p:custDataLst>
      <p:tags r:id="rId1"/>
    </p:custDataLst>
    <p:extLst>
      <p:ext uri="{BB962C8B-B14F-4D97-AF65-F5344CB8AC3E}">
        <p14:creationId xmlns:p14="http://schemas.microsoft.com/office/powerpoint/2010/main" val="3573743376"/>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THUMBNAIL_REFRESH" val="1"/>
  <p:tag name="ARTICULATE_DESIGN_ID_CFJ POWERPOINT TEMPLATE" val="obiQrkfa"/>
  <p:tag name="ARTICULATE_DESIGN_ID_1_CFJ POWERPOINT TEMPLATE" val="o1AqCvcF"/>
  <p:tag name="TAG_BACKING_FORM_KEY" val="2491610-c:\users\aricketts\onedrive - the ottawa hospital\journal authenticator project\digital health survey\survey results-kdc-ar (002) mml.pptx"/>
  <p:tag name="ARTICULATE_PRESENTER_VERSION" val="8"/>
  <p:tag name="ARTICULATE_PROJECT_OPEN" val="0"/>
  <p:tag name="ARTICULATE_SLIDE_COUNT" val="33"/>
</p:tagLst>
</file>

<file path=ppt/tags/tag1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1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2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0.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1.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8.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9.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CfJ Powerpoint template">
  <a:themeElements>
    <a:clrScheme name="Custom 1">
      <a:dk1>
        <a:srgbClr val="4F81BD"/>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fJ Powerpoint template">
  <a:themeElements>
    <a:clrScheme name="Custom 1">
      <a:dk1>
        <a:srgbClr val="4F81BD"/>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64FF6AC4D1B864EBC53BEE9E98D2679" ma:contentTypeVersion="12" ma:contentTypeDescription="Create a new document." ma:contentTypeScope="" ma:versionID="dd899191d6f3731ee8aee95810ba6539">
  <xsd:schema xmlns:xsd="http://www.w3.org/2001/XMLSchema" xmlns:xs="http://www.w3.org/2001/XMLSchema" xmlns:p="http://schemas.microsoft.com/office/2006/metadata/properties" xmlns:ns3="b31aeda8-4fcc-47d1-ad13-f7df28750efa" xmlns:ns4="eb7adf71-9513-4ef5-9eab-e3410321a60f" targetNamespace="http://schemas.microsoft.com/office/2006/metadata/properties" ma:root="true" ma:fieldsID="c910c4ac9a4976a40f88e839b06f2b23" ns3:_="" ns4:_="">
    <xsd:import namespace="b31aeda8-4fcc-47d1-ad13-f7df28750efa"/>
    <xsd:import namespace="eb7adf71-9513-4ef5-9eab-e3410321a60f"/>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4:SharedWithUsers" minOccurs="0"/>
                <xsd:element ref="ns4:SharedWithDetails" minOccurs="0"/>
                <xsd:element ref="ns4:SharingHintHash" minOccurs="0"/>
                <xsd:element ref="ns3:MediaServiceDateTaken" minOccurs="0"/>
                <xsd:element ref="ns3:MediaServiceAutoTags" minOccurs="0"/>
                <xsd:element ref="ns3:MediaServiceOCR"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31aeda8-4fcc-47d1-ad13-f7df28750e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eb7adf71-9513-4ef5-9eab-e3410321a60f"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SharingHintHash" ma:index="14"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9D3030D-7661-4E3D-8B24-1E642E41749D}">
  <ds:schemaRefs>
    <ds:schemaRef ds:uri="http://schemas.microsoft.com/office/infopath/2007/PartnerControls"/>
    <ds:schemaRef ds:uri="eb7adf71-9513-4ef5-9eab-e3410321a60f"/>
    <ds:schemaRef ds:uri="http://schemas.microsoft.com/office/2006/documentManagement/types"/>
    <ds:schemaRef ds:uri="http://purl.org/dc/terms/"/>
    <ds:schemaRef ds:uri="http://schemas.openxmlformats.org/package/2006/metadata/core-properties"/>
    <ds:schemaRef ds:uri="http://schemas.microsoft.com/office/2006/metadata/properties"/>
    <ds:schemaRef ds:uri="http://purl.org/dc/elements/1.1/"/>
    <ds:schemaRef ds:uri="http://purl.org/dc/dcmitype/"/>
    <ds:schemaRef ds:uri="http://www.w3.org/XML/1998/namespace"/>
    <ds:schemaRef ds:uri="b31aeda8-4fcc-47d1-ad13-f7df28750efa"/>
  </ds:schemaRefs>
</ds:datastoreItem>
</file>

<file path=customXml/itemProps2.xml><?xml version="1.0" encoding="utf-8"?>
<ds:datastoreItem xmlns:ds="http://schemas.openxmlformats.org/officeDocument/2006/customXml" ds:itemID="{2DCB152F-3143-428C-BDE4-2E0AEB6CF1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31aeda8-4fcc-47d1-ad13-f7df28750efa"/>
    <ds:schemaRef ds:uri="eb7adf71-9513-4ef5-9eab-e3410321a60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DCB5408-4368-41D2-9169-7047EFA65A9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CfJ Powerpoint template</Template>
  <TotalTime>27060</TotalTime>
  <Words>1927</Words>
  <Application>Microsoft Office PowerPoint</Application>
  <PresentationFormat>On-screen Show (4:3)</PresentationFormat>
  <Paragraphs>322</Paragraphs>
  <Slides>33</Slides>
  <Notes>23</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33</vt:i4>
      </vt:variant>
    </vt:vector>
  </HeadingPairs>
  <TitlesOfParts>
    <vt:vector size="40" baseType="lpstr">
      <vt:lpstr>Arial</vt:lpstr>
      <vt:lpstr>Calibri</vt:lpstr>
      <vt:lpstr>Garamond</vt:lpstr>
      <vt:lpstr>Times New Roman</vt:lpstr>
      <vt:lpstr>Wingdings</vt:lpstr>
      <vt:lpstr>CfJ Powerpoint template</vt:lpstr>
      <vt:lpstr>1_CfJ Powerpoint template</vt:lpstr>
      <vt:lpstr>Establishing patient perceptions and preferences for a predatory journal authenticator tool to support health literacy</vt:lpstr>
      <vt:lpstr>Introduction</vt:lpstr>
      <vt:lpstr>What is a predatory journal?</vt:lpstr>
      <vt:lpstr>Background</vt:lpstr>
      <vt:lpstr>PowerPoint Presentation</vt:lpstr>
      <vt:lpstr>Aim</vt:lpstr>
      <vt:lpstr>Patient stakeholders</vt:lpstr>
      <vt:lpstr>Methodology</vt:lpstr>
      <vt:lpstr>Methodology</vt:lpstr>
      <vt:lpstr>Our survey asked about</vt:lpstr>
      <vt:lpstr>Key findings</vt:lpstr>
      <vt:lpstr>Survey results </vt:lpstr>
      <vt:lpstr>PowerPoint Presentation</vt:lpstr>
      <vt:lpstr>PowerPoint Presentation</vt:lpstr>
      <vt:lpstr>PowerPoint Presentation</vt:lpstr>
      <vt:lpstr>Survey results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Thematic content analysis</vt:lpstr>
      <vt:lpstr>Survey results</vt:lpstr>
      <vt:lpstr>How do you determine whether the health information found on the Internet is accurate?</vt:lpstr>
      <vt:lpstr>PowerPoint Presentation</vt:lpstr>
      <vt:lpstr>PowerPoint Presentation</vt:lpstr>
      <vt:lpstr>PowerPoint Presentation</vt:lpstr>
      <vt:lpstr>How did you first learn about predatory journals?</vt:lpstr>
      <vt:lpstr>Conclusion</vt:lpstr>
      <vt:lpstr>Part two</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Alicia Ricketts</dc:creator>
  <cp:lastModifiedBy>Alicia Ricketts</cp:lastModifiedBy>
  <cp:revision>230</cp:revision>
  <dcterms:created xsi:type="dcterms:W3CDTF">2021-02-23T16:17:48Z</dcterms:created>
  <dcterms:modified xsi:type="dcterms:W3CDTF">2021-06-17T14:31:43Z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Path">
    <vt:lpwstr>Presentation1</vt:lpwstr>
  </property>
  <property fmtid="{D5CDD505-2E9C-101B-9397-08002B2CF9AE}" pid="3" name="ContentTypeId">
    <vt:lpwstr>0x010100964FF6AC4D1B864EBC53BEE9E98D2679</vt:lpwstr>
  </property>
  <property fmtid="{D5CDD505-2E9C-101B-9397-08002B2CF9AE}" pid="4" name="ArticulateUseProject">
    <vt:lpwstr>1</vt:lpwstr>
  </property>
  <property fmtid="{D5CDD505-2E9C-101B-9397-08002B2CF9AE}" pid="5" name="ArticulateProjectVersion">
    <vt:lpwstr>8</vt:lpwstr>
  </property>
  <property fmtid="{D5CDD505-2E9C-101B-9397-08002B2CF9AE}" pid="6" name="ArticulateGUID">
    <vt:lpwstr>C264E99F-9C32-4143-99C8-C5CCE27C8CD8</vt:lpwstr>
  </property>
  <property fmtid="{D5CDD505-2E9C-101B-9397-08002B2CF9AE}" pid="7" name="ArticulateProjectFull">
    <vt:lpwstr>C:\Users\aricketts\OneDrive - The Ottawa Hospital\Journal authenticator project\PATIENTS\Digital health survey\Survey results 17-June-2021.ppta</vt:lpwstr>
  </property>
</Properties>
</file>